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mpg" ContentType="video/mpeg"/>
  <Default Extension="png" ContentType="image/png"/>
  <Default Extension="rels" ContentType="application/vnd.openxmlformats-package.relationships+xml"/>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charts/chart1.xml" ContentType="application/vnd.openxmlformats-officedocument.drawingml.chart+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4" r:id="rId1"/>
  </p:sldMasterIdLst>
  <p:notesMasterIdLst>
    <p:notesMasterId r:id="rId74"/>
  </p:notesMasterIdLst>
  <p:sldIdLst>
    <p:sldId id="543" r:id="rId2"/>
    <p:sldId id="589" r:id="rId3"/>
    <p:sldId id="544" r:id="rId4"/>
    <p:sldId id="564" r:id="rId5"/>
    <p:sldId id="565" r:id="rId6"/>
    <p:sldId id="566" r:id="rId7"/>
    <p:sldId id="567" r:id="rId8"/>
    <p:sldId id="568" r:id="rId9"/>
    <p:sldId id="569" r:id="rId10"/>
    <p:sldId id="570" r:id="rId11"/>
    <p:sldId id="571" r:id="rId12"/>
    <p:sldId id="572" r:id="rId13"/>
    <p:sldId id="524" r:id="rId14"/>
    <p:sldId id="545" r:id="rId15"/>
    <p:sldId id="525" r:id="rId16"/>
    <p:sldId id="588" r:id="rId17"/>
    <p:sldId id="499" r:id="rId18"/>
    <p:sldId id="500" r:id="rId19"/>
    <p:sldId id="260" r:id="rId20"/>
    <p:sldId id="344" r:id="rId21"/>
    <p:sldId id="455" r:id="rId22"/>
    <p:sldId id="456" r:id="rId23"/>
    <p:sldId id="343" r:id="rId24"/>
    <p:sldId id="601" r:id="rId25"/>
    <p:sldId id="293" r:id="rId26"/>
    <p:sldId id="451" r:id="rId27"/>
    <p:sldId id="262" r:id="rId28"/>
    <p:sldId id="594" r:id="rId29"/>
    <p:sldId id="597" r:id="rId30"/>
    <p:sldId id="529" r:id="rId31"/>
    <p:sldId id="415" r:id="rId32"/>
    <p:sldId id="295" r:id="rId33"/>
    <p:sldId id="410" r:id="rId34"/>
    <p:sldId id="574" r:id="rId35"/>
    <p:sldId id="580" r:id="rId36"/>
    <p:sldId id="268" r:id="rId37"/>
    <p:sldId id="471" r:id="rId38"/>
    <p:sldId id="472" r:id="rId39"/>
    <p:sldId id="278" r:id="rId40"/>
    <p:sldId id="280" r:id="rId41"/>
    <p:sldId id="546" r:id="rId42"/>
    <p:sldId id="314" r:id="rId43"/>
    <p:sldId id="491" r:id="rId44"/>
    <p:sldId id="582" r:id="rId45"/>
    <p:sldId id="581" r:id="rId46"/>
    <p:sldId id="583" r:id="rId47"/>
    <p:sldId id="584" r:id="rId48"/>
    <p:sldId id="586" r:id="rId49"/>
    <p:sldId id="585" r:id="rId50"/>
    <p:sldId id="430" r:id="rId51"/>
    <p:sldId id="547" r:id="rId52"/>
    <p:sldId id="548" r:id="rId53"/>
    <p:sldId id="549" r:id="rId54"/>
    <p:sldId id="577" r:id="rId55"/>
    <p:sldId id="551" r:id="rId56"/>
    <p:sldId id="552" r:id="rId57"/>
    <p:sldId id="553" r:id="rId58"/>
    <p:sldId id="554" r:id="rId59"/>
    <p:sldId id="600" r:id="rId60"/>
    <p:sldId id="590" r:id="rId61"/>
    <p:sldId id="591" r:id="rId62"/>
    <p:sldId id="592" r:id="rId63"/>
    <p:sldId id="593" r:id="rId64"/>
    <p:sldId id="556" r:id="rId65"/>
    <p:sldId id="557" r:id="rId66"/>
    <p:sldId id="558" r:id="rId67"/>
    <p:sldId id="559" r:id="rId68"/>
    <p:sldId id="560" r:id="rId69"/>
    <p:sldId id="561" r:id="rId70"/>
    <p:sldId id="562" r:id="rId71"/>
    <p:sldId id="266" r:id="rId72"/>
    <p:sldId id="587" r:id="rId73"/>
  </p:sldIdLst>
  <p:sldSz cx="9144000" cy="6858000" type="screen4x3"/>
  <p:notesSz cx="6858000" cy="9144000"/>
  <p:embeddedFontLst>
    <p:embeddedFont>
      <p:font typeface="Book Antiqua" panose="02040602050305030304" pitchFamily="18" charset="0"/>
      <p:regular r:id="rId75"/>
      <p:bold r:id="rId76"/>
      <p:italic r:id="rId77"/>
      <p:boldItalic r:id="rId78"/>
    </p:embeddedFont>
    <p:embeddedFont>
      <p:font typeface="Calibri" panose="020F0502020204030204" pitchFamily="34" charset="0"/>
      <p:regular r:id="rId79"/>
      <p:bold r:id="rId80"/>
      <p:italic r:id="rId81"/>
      <p:boldItalic r:id="rId82"/>
    </p:embeddedFont>
    <p:embeddedFont>
      <p:font typeface="Constantia" panose="02030602050306030303" pitchFamily="18" charset="0"/>
      <p:regular r:id="rId83"/>
      <p:bold r:id="rId84"/>
      <p:italic r:id="rId85"/>
      <p:boldItalic r:id="rId86"/>
    </p:embeddedFont>
    <p:embeddedFont>
      <p:font typeface="Wingdings 2" panose="05020102010507070707" pitchFamily="18" charset="2"/>
      <p:regular r:id="rId87"/>
    </p:embeddedFont>
  </p:embeddedFontLst>
  <p:custDataLst>
    <p:tags r:id="rId88"/>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A237"/>
    <a:srgbClr val="02CE55"/>
    <a:srgbClr val="01ED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9" autoAdjust="0"/>
    <p:restoredTop sz="95339" autoAdjust="0"/>
  </p:normalViewPr>
  <p:slideViewPr>
    <p:cSldViewPr snapToGrid="0">
      <p:cViewPr varScale="1">
        <p:scale>
          <a:sx n="109" d="100"/>
          <a:sy n="109" d="100"/>
        </p:scale>
        <p:origin x="1680" y="96"/>
      </p:cViewPr>
      <p:guideLst>
        <p:guide orient="horz" pos="2160"/>
        <p:guide pos="2880"/>
      </p:guideLst>
    </p:cSldViewPr>
  </p:slideViewPr>
  <p:outlineViewPr>
    <p:cViewPr>
      <p:scale>
        <a:sx n="33" d="100"/>
        <a:sy n="33" d="100"/>
      </p:scale>
      <p:origin x="0" y="-103166"/>
    </p:cViewPr>
    <p:sldLst>
      <p:sld r:id="rId1" collapse="1"/>
    </p:sldLst>
  </p:outlineViewPr>
  <p:notesTextViewPr>
    <p:cViewPr>
      <p:scale>
        <a:sx n="1" d="1"/>
        <a:sy n="1" d="1"/>
      </p:scale>
      <p:origin x="0" y="0"/>
    </p:cViewPr>
  </p:notesTextViewPr>
  <p:sorterViewPr>
    <p:cViewPr>
      <p:scale>
        <a:sx n="100" d="100"/>
        <a:sy n="100" d="100"/>
      </p:scale>
      <p:origin x="0" y="-1988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2.fntdata"/><Relationship Id="rId84" Type="http://schemas.openxmlformats.org/officeDocument/2006/relationships/font" Target="fonts/font10.fntdata"/><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font" Target="fonts/font5.fntdata"/><Relationship Id="rId87" Type="http://schemas.openxmlformats.org/officeDocument/2006/relationships/font" Target="fonts/font13.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8.fntdata"/><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6.fntdata"/><Relationship Id="rId85"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1.fntdata"/><Relationship Id="rId83" Type="http://schemas.openxmlformats.org/officeDocument/2006/relationships/font" Target="fonts/font9.fntdata"/><Relationship Id="rId88" Type="http://schemas.openxmlformats.org/officeDocument/2006/relationships/tags" Target="tags/tag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4.fntdata"/><Relationship Id="rId81" Type="http://schemas.openxmlformats.org/officeDocument/2006/relationships/font" Target="fonts/font7.fntdata"/><Relationship Id="rId86"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1" Type="http://schemas.openxmlformats.org/officeDocument/2006/relationships/slide" Target="slides/slide5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2000" baseline="0" dirty="0"/>
              <a:t>Potential for Multisystem </a:t>
            </a:r>
            <a:r>
              <a:rPr lang="en-US" sz="2000" baseline="0" dirty="0" err="1"/>
              <a:t>Polymorbidity</a:t>
            </a:r>
            <a:r>
              <a:rPr lang="en-US" sz="2000" baseline="0" dirty="0"/>
              <a:t> and Clinical Heterogeneity</a:t>
            </a:r>
          </a:p>
        </c:rich>
      </c:tx>
      <c:overlay val="0"/>
    </c:title>
    <c:autoTitleDeleted val="0"/>
    <c:plotArea>
      <c:layout/>
      <c:barChart>
        <c:barDir val="col"/>
        <c:grouping val="clustered"/>
        <c:varyColors val="0"/>
        <c:ser>
          <c:idx val="0"/>
          <c:order val="0"/>
          <c:tx>
            <c:strRef>
              <c:f>Sheet1!$B$1</c:f>
              <c:strCache>
                <c:ptCount val="1"/>
                <c:pt idx="0">
                  <c:v>Potential for Multisystem Polymorbidity</c:v>
                </c:pt>
              </c:strCache>
            </c:strRef>
          </c:tx>
          <c:spPr>
            <a:gradFill>
              <a:gsLst>
                <a:gs pos="0">
                  <a:srgbClr val="FFF200"/>
                </a:gs>
                <a:gs pos="100000">
                  <a:srgbClr val="FF7A00"/>
                </a:gs>
              </a:gsLst>
              <a:lin ang="16200000" scaled="0"/>
            </a:gradFill>
          </c:spPr>
          <c:invertIfNegative val="0"/>
          <c:cat>
            <c:strRef>
              <c:f>Sheet1!$A$2</c:f>
              <c:strCache>
                <c:ptCount val="1"/>
                <c:pt idx="0">
                  <c:v>Category 1</c:v>
                </c:pt>
              </c:strCache>
            </c:strRef>
          </c:cat>
          <c:val>
            <c:numRef>
              <c:f>Sheet1!$B$2</c:f>
              <c:numCache>
                <c:formatCode>General</c:formatCode>
                <c:ptCount val="1"/>
                <c:pt idx="0">
                  <c:v>1</c:v>
                </c:pt>
              </c:numCache>
            </c:numRef>
          </c:val>
          <c:extLst>
            <c:ext xmlns:c16="http://schemas.microsoft.com/office/drawing/2014/chart" uri="{C3380CC4-5D6E-409C-BE32-E72D297353CC}">
              <c16:uniqueId val="{00000000-92FB-442B-ABA3-59E53CDCF41C}"/>
            </c:ext>
          </c:extLst>
        </c:ser>
        <c:dLbls>
          <c:showLegendKey val="0"/>
          <c:showVal val="0"/>
          <c:showCatName val="0"/>
          <c:showSerName val="0"/>
          <c:showPercent val="0"/>
          <c:showBubbleSize val="0"/>
        </c:dLbls>
        <c:gapWidth val="150"/>
        <c:axId val="38015488"/>
        <c:axId val="141006464"/>
      </c:barChart>
      <c:catAx>
        <c:axId val="38015488"/>
        <c:scaling>
          <c:orientation val="minMax"/>
        </c:scaling>
        <c:delete val="1"/>
        <c:axPos val="b"/>
        <c:numFmt formatCode="General" sourceLinked="0"/>
        <c:majorTickMark val="out"/>
        <c:minorTickMark val="none"/>
        <c:tickLblPos val="none"/>
        <c:crossAx val="141006464"/>
        <c:crosses val="autoZero"/>
        <c:auto val="1"/>
        <c:lblAlgn val="ctr"/>
        <c:lblOffset val="100"/>
        <c:noMultiLvlLbl val="0"/>
      </c:catAx>
      <c:valAx>
        <c:axId val="141006464"/>
        <c:scaling>
          <c:orientation val="minMax"/>
          <c:max val="5"/>
          <c:min val="0"/>
        </c:scaling>
        <c:delete val="1"/>
        <c:axPos val="l"/>
        <c:numFmt formatCode="General" sourceLinked="1"/>
        <c:majorTickMark val="out"/>
        <c:minorTickMark val="none"/>
        <c:tickLblPos val="none"/>
        <c:crossAx val="3801548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A9C1A1-BD8F-4B19-BBDB-EE7A1F65A973}" type="datetimeFigureOut">
              <a:rPr lang="en-US" smtClean="0"/>
              <a:t>10/22/2019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180779-9EE9-4179-8AFD-70EC5AE248B2}" type="slidenum">
              <a:rPr lang="en-US" smtClean="0"/>
              <a:t>‹#›</a:t>
            </a:fld>
            <a:endParaRPr lang="en-US"/>
          </a:p>
        </p:txBody>
      </p:sp>
    </p:spTree>
    <p:extLst>
      <p:ext uri="{BB962C8B-B14F-4D97-AF65-F5344CB8AC3E}">
        <p14:creationId xmlns:p14="http://schemas.microsoft.com/office/powerpoint/2010/main" val="1019874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180779-9EE9-4179-8AFD-70EC5AE248B2}" type="slidenum">
              <a:rPr lang="en-US" smtClean="0"/>
              <a:t>9</a:t>
            </a:fld>
            <a:endParaRPr lang="en-US"/>
          </a:p>
        </p:txBody>
      </p:sp>
    </p:spTree>
    <p:extLst>
      <p:ext uri="{BB962C8B-B14F-4D97-AF65-F5344CB8AC3E}">
        <p14:creationId xmlns:p14="http://schemas.microsoft.com/office/powerpoint/2010/main" val="5214310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29"/>
          <p:cNvSpPr>
            <a:spLocks noGrp="1"/>
          </p:cNvSpPr>
          <p:nvPr>
            <p:ph type="dt" sz="half" idx="10"/>
          </p:nvPr>
        </p:nvSpPr>
        <p:spPr/>
        <p:txBody>
          <a:bodyPr/>
          <a:lstStyle>
            <a:lvl1pPr>
              <a:defRPr/>
            </a:lvl1pPr>
          </a:lstStyle>
          <a:p>
            <a:pPr>
              <a:defRPr/>
            </a:pPr>
            <a:fld id="{4B23CBAC-3135-4375-98D6-C184E664FB47}" type="datetimeFigureOut">
              <a:rPr lang="en-US"/>
              <a:pPr>
                <a:defRPr/>
              </a:pPr>
              <a:t>10/22/2019</a:t>
            </a:fld>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755CE6C7-4DCC-4058-8606-A870FADC6815}"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AEDF173F-5ACA-49CD-B914-54BF7903963D}" type="datetimeFigureOut">
              <a:rPr lang="en-US"/>
              <a:pPr>
                <a:defRPr/>
              </a:pPr>
              <a:t>10/22/2019</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561ACC37-426C-4919-977C-8A62523F1D3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346B4E8-D3F0-4451-AEE2-B1214655D2D7}" type="datetimeFigureOut">
              <a:rPr lang="en-US"/>
              <a:pPr>
                <a:defRPr/>
              </a:pPr>
              <a:t>10/22/2019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3FF5E88-134E-4761-AE15-234323BBE20B}"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E170E55C-5E4E-4512-ABAE-2A0FBEB69912}" type="datetimeFigureOut">
              <a:rPr lang="en-US"/>
              <a:pPr>
                <a:defRPr/>
              </a:pPr>
              <a:t>10/22/2019</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3C1B6E70-8EC8-43C1-BEED-2881A63DD1B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fld id="{EBF54417-0526-412A-9A66-D69DEFA83260}" type="datetimeFigureOut">
              <a:rPr lang="en-US"/>
              <a:pPr>
                <a:defRPr/>
              </a:pPr>
              <a:t>10/22/2019</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79C35143-AC55-491D-B1C7-45E2F58B6B6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fld id="{6FA15214-319C-4232-B6F0-1FC86BCF5419}" type="datetimeFigureOut">
              <a:rPr lang="en-US"/>
              <a:pPr>
                <a:defRPr/>
              </a:pPr>
              <a:t>10/22/2019</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9EE67DA9-F466-4143-9005-1B110214358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D0435977-A19E-42B2-AA6A-79F1E6883FB2}" type="datetimeFigureOut">
              <a:rPr lang="en-US"/>
              <a:pPr>
                <a:defRPr/>
              </a:pPr>
              <a:t>10/22/2019</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60076AF5-B997-4BD8-B539-37208AAA563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35301AC2-4628-4A02-B523-B6DB02B2A95E}" type="datetimeFigureOut">
              <a:rPr lang="en-US"/>
              <a:pPr>
                <a:defRPr/>
              </a:pPr>
              <a:t>10/22/2019</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A0F82FF6-048D-49EE-921D-4997EC142AB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CB2C15D7-2C60-404C-A12B-252E2E429567}" type="datetimeFigureOut">
              <a:rPr lang="en-US"/>
              <a:pPr>
                <a:defRPr/>
              </a:pPr>
              <a:t>10/22/2019</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35138111-0F8B-4871-8012-7CAAE52BF7B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03BD11EF-E064-48F4-A623-D2525888D1E7}" type="datetimeFigureOut">
              <a:rPr lang="en-US"/>
              <a:pPr>
                <a:defRPr/>
              </a:pPr>
              <a:t>10/22/2019</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E0FED99F-9E4A-4946-9DFB-8DF72BA7E72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5584C62E-BDB6-4412-B3DB-18EA47CF22C7}" type="datetimeFigureOut">
              <a:rPr lang="en-US"/>
              <a:pPr>
                <a:defRPr/>
              </a:pPr>
              <a:t>10/22/2019</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8742F192-24A1-4D83-8B2E-2123CABD35A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fld id="{50B1DBC8-6289-45D7-8A1A-A75F576F48A2}" type="datetimeFigureOut">
              <a:rPr lang="en-US"/>
              <a:pPr>
                <a:defRPr/>
              </a:pPr>
              <a:t>10/22/2019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defRPr>
            </a:lvl1pPr>
          </a:lstStyle>
          <a:p>
            <a:pPr>
              <a:defRPr/>
            </a:pPr>
            <a:fld id="{1E1EFD46-28D2-4AF8-AD2A-10E0B9B0A526}"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grpSp>
    </p:spTree>
  </p:cSld>
  <p:clrMap bg1="lt1" tx1="dk1" bg2="lt2" tx2="dk2" accent1="accent1" accent2="accent2" accent3="accent3" accent4="accent4" accent5="accent5" accent6="accent6" hlink="hlink" folHlink="folHlink"/>
  <p:sldLayoutIdLst>
    <p:sldLayoutId id="2147483696" r:id="rId1"/>
    <p:sldLayoutId id="2147483688" r:id="rId2"/>
    <p:sldLayoutId id="2147483697" r:id="rId3"/>
    <p:sldLayoutId id="2147483689" r:id="rId4"/>
    <p:sldLayoutId id="2147483690" r:id="rId5"/>
    <p:sldLayoutId id="2147483691" r:id="rId6"/>
    <p:sldLayoutId id="2147483692" r:id="rId7"/>
    <p:sldLayoutId id="2147483693" r:id="rId8"/>
    <p:sldLayoutId id="2147483698" r:id="rId9"/>
    <p:sldLayoutId id="2147483694" r:id="rId10"/>
    <p:sldLayoutId id="2147483695"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png"/><Relationship Id="rId9"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23.xml.rels><?xml version="1.0" encoding="UTF-8" standalone="yes"?>
<Relationships xmlns="http://schemas.openxmlformats.org/package/2006/relationships"><Relationship Id="rId3" Type="http://schemas.openxmlformats.org/officeDocument/2006/relationships/video" Target="../media/media1.mpg"/><Relationship Id="rId2" Type="http://schemas.microsoft.com/office/2007/relationships/media" Target="../media/media1.mpg"/><Relationship Id="rId1" Type="http://schemas.openxmlformats.org/officeDocument/2006/relationships/tags" Target="../tags/tag10.xml"/><Relationship Id="rId6" Type="http://schemas.openxmlformats.org/officeDocument/2006/relationships/image" Target="../media/image20.png"/><Relationship Id="rId5" Type="http://schemas.openxmlformats.org/officeDocument/2006/relationships/hyperlink" Target="http://www.nejm.org.ezp2.lib.umn.edu/doi/full/10.1056/NEJMra1409760" TargetMode="External"/><Relationship Id="rId4"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22C:/Program%20Files/Desktop%20Ticker/DesktopTicker.exe%22" TargetMode="Externa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hyperlink" Target="http://www.cells-talk.com/index.php/page/copelibrary?key=mast%20cells" TargetMode="Externa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7.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slideLayout" Target="../slideLayouts/slideLayout3.xml"/><Relationship Id="rId1" Type="http://schemas.openxmlformats.org/officeDocument/2006/relationships/tags" Target="../tags/tag14.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33.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27.jpeg"/><Relationship Id="rId2" Type="http://schemas.openxmlformats.org/officeDocument/2006/relationships/slideLayout" Target="../slideLayouts/slideLayout4.xml"/><Relationship Id="rId1" Type="http://schemas.openxmlformats.org/officeDocument/2006/relationships/tags" Target="../tags/tag20.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30.jpe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4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31.jpeg"/></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www.wjgnet.com/2218-6204/journal/v3/i1/index.htm"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72.xml.rels><?xml version="1.0" encoding="UTF-8" standalone="yes"?>
<Relationships xmlns="http://schemas.openxmlformats.org/package/2006/relationships"><Relationship Id="rId3" Type="http://schemas.openxmlformats.org/officeDocument/2006/relationships/hyperlink" Target="http://images.google.com/url?sa=i&amp;source=images&amp;cd=&amp;cad=rja&amp;docid=Akwsn7pvbO_5UM&amp;tbnid=rrbc9Z1jA2HtQM:&amp;ved=0CAgQjRwwADjLAg&amp;url=http://www.accuweather.com/en/weather-news/icebergs-still-a-threat-100-ye/63626&amp;ei=DGijUdicGYm48wTVqoHwAw&amp;psig=AFQjCNEok-f62zMUCBke2cwu4CO0AgTkKw&amp;ust=1369749900454916" TargetMode="External"/><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27221" y="2935428"/>
            <a:ext cx="8881607" cy="1469379"/>
          </a:xfrm>
        </p:spPr>
        <p:txBody>
          <a:bodyPr tIns="0" rIns="18288">
            <a:normAutofit fontScale="90000"/>
            <a:scene3d>
              <a:camera prst="orthographicFront"/>
              <a:lightRig rig="freezing" dir="t">
                <a:rot lat="0" lon="0" rev="5640000"/>
              </a:lightRig>
            </a:scene3d>
            <a:sp3d prstMaterial="flat">
              <a:bevelT w="38100" h="38100"/>
              <a:contourClr>
                <a:schemeClr val="tx2"/>
              </a:contourClr>
            </a:sp3d>
          </a:bodyPr>
          <a:lstStyle/>
          <a:p>
            <a:pPr algn="ctr" eaLnBrk="1" fontAlgn="auto" hangingPunct="1">
              <a:spcAft>
                <a:spcPts val="0"/>
              </a:spcAft>
              <a:defRPr/>
            </a:pPr>
            <a:r>
              <a:rPr lang="en-US" sz="5600" b="1" dirty="0">
                <a:solidFill>
                  <a:schemeClr val="accent3">
                    <a:tint val="90000"/>
                    <a:satMod val="120000"/>
                  </a:schemeClr>
                </a:solidFill>
                <a:effectLst>
                  <a:outerShdw blurRad="38100" dist="25400" dir="5400000" algn="tl" rotWithShape="0">
                    <a:srgbClr val="000000">
                      <a:alpha val="43000"/>
                    </a:srgbClr>
                  </a:outerShdw>
                </a:effectLst>
              </a:rPr>
              <a:t>Mast Cell Activation Disease:</a:t>
            </a:r>
            <a:br>
              <a:rPr lang="en-US" sz="5600" b="1" dirty="0">
                <a:solidFill>
                  <a:schemeClr val="accent3">
                    <a:tint val="90000"/>
                    <a:satMod val="120000"/>
                  </a:schemeClr>
                </a:solidFill>
                <a:effectLst>
                  <a:outerShdw blurRad="38100" dist="25400" dir="5400000" algn="tl" rotWithShape="0">
                    <a:srgbClr val="000000">
                      <a:alpha val="43000"/>
                    </a:srgbClr>
                  </a:outerShdw>
                </a:effectLst>
              </a:rPr>
            </a:br>
            <a:r>
              <a:rPr lang="en-US" sz="5600" b="1" dirty="0">
                <a:solidFill>
                  <a:schemeClr val="accent3">
                    <a:tint val="90000"/>
                    <a:satMod val="120000"/>
                  </a:schemeClr>
                </a:solidFill>
                <a:effectLst>
                  <a:outerShdw blurRad="38100" dist="25400" dir="5400000" algn="tl" rotWithShape="0">
                    <a:srgbClr val="000000">
                      <a:alpha val="43000"/>
                    </a:srgbClr>
                  </a:outerShdw>
                </a:effectLst>
              </a:rPr>
              <a:t>Current Concepts</a:t>
            </a:r>
            <a:endParaRPr lang="en-US" sz="3100" b="1" dirty="0">
              <a:solidFill>
                <a:schemeClr val="accent3">
                  <a:tint val="90000"/>
                  <a:satMod val="120000"/>
                </a:schemeClr>
              </a:solidFill>
              <a:effectLst>
                <a:outerShdw blurRad="38100" dist="25400" dir="5400000" algn="tl" rotWithShape="0">
                  <a:srgbClr val="000000">
                    <a:alpha val="43000"/>
                  </a:srgbClr>
                </a:outerShdw>
              </a:effectLst>
            </a:endParaRPr>
          </a:p>
        </p:txBody>
      </p:sp>
      <p:sp>
        <p:nvSpPr>
          <p:cNvPr id="14338" name="Subtitle 2"/>
          <p:cNvSpPr>
            <a:spLocks noGrp="1"/>
          </p:cNvSpPr>
          <p:nvPr>
            <p:ph type="subTitle" idx="4294967295"/>
          </p:nvPr>
        </p:nvSpPr>
        <p:spPr>
          <a:xfrm>
            <a:off x="533400" y="4297873"/>
            <a:ext cx="7854950" cy="1752600"/>
          </a:xfrm>
        </p:spPr>
        <p:txBody>
          <a:bodyPr lIns="0" rIns="18288"/>
          <a:lstStyle/>
          <a:p>
            <a:pPr marL="0" indent="0" algn="ctr" eaLnBrk="1" hangingPunct="1">
              <a:buFont typeface="Wingdings 2" pitchFamily="18" charset="2"/>
              <a:buNone/>
            </a:pPr>
            <a:endParaRPr lang="en-US" dirty="0"/>
          </a:p>
          <a:p>
            <a:pPr marL="0" indent="0" algn="ctr" eaLnBrk="1" hangingPunct="1">
              <a:buFont typeface="Wingdings 2" pitchFamily="18" charset="2"/>
              <a:buNone/>
            </a:pPr>
            <a:r>
              <a:rPr lang="en-US" dirty="0"/>
              <a:t>Lawrence B. Afrin, M.D.</a:t>
            </a:r>
          </a:p>
          <a:p>
            <a:pPr marL="0" indent="0" algn="ctr" eaLnBrk="1" hangingPunct="1">
              <a:buFont typeface="Wingdings 2" pitchFamily="18" charset="2"/>
              <a:buNone/>
            </a:pPr>
            <a:r>
              <a:rPr lang="en-US" dirty="0"/>
              <a:t>Hematology/Oncology</a:t>
            </a:r>
          </a:p>
          <a:p>
            <a:pPr marL="0" indent="0" algn="ctr" eaLnBrk="1" hangingPunct="1">
              <a:buFont typeface="Wingdings 2" pitchFamily="18" charset="2"/>
              <a:buNone/>
            </a:pPr>
            <a:r>
              <a:rPr lang="en-US" dirty="0"/>
              <a:t>Armonk Integrative Medicine</a:t>
            </a:r>
          </a:p>
          <a:p>
            <a:pPr marL="0" indent="0" algn="ctr" eaLnBrk="1" hangingPunct="1">
              <a:buFont typeface="Wingdings 2" pitchFamily="18" charset="2"/>
              <a:buNone/>
            </a:pPr>
            <a:r>
              <a:rPr lang="en-US" dirty="0"/>
              <a:t>Purchase, NY</a:t>
            </a:r>
          </a:p>
        </p:txBody>
      </p:sp>
      <p:sp>
        <p:nvSpPr>
          <p:cNvPr id="4" name="Subtitle 2"/>
          <p:cNvSpPr>
            <a:spLocks noGrp="1"/>
          </p:cNvSpPr>
          <p:nvPr>
            <p:ph type="subTitle" idx="4294967295"/>
          </p:nvPr>
        </p:nvSpPr>
        <p:spPr>
          <a:xfrm>
            <a:off x="63690" y="112929"/>
            <a:ext cx="9002973" cy="1752600"/>
          </a:xfrm>
        </p:spPr>
        <p:txBody>
          <a:bodyPr lIns="0" rIns="18288"/>
          <a:lstStyle/>
          <a:p>
            <a:pPr marL="0" indent="0" algn="ctr" eaLnBrk="1" hangingPunct="1">
              <a:buFont typeface="Wingdings 2" pitchFamily="18" charset="2"/>
              <a:buNone/>
            </a:pPr>
            <a:endParaRPr lang="en-US" dirty="0"/>
          </a:p>
          <a:p>
            <a:pPr marL="0" indent="0" algn="ctr" eaLnBrk="1" hangingPunct="1">
              <a:buNone/>
            </a:pPr>
            <a:r>
              <a:rPr lang="en-US" dirty="0"/>
              <a:t>Sponsored by: Thomas and Judy Kane</a:t>
            </a:r>
          </a:p>
          <a:p>
            <a:pPr marL="0" indent="0" algn="ctr" eaLnBrk="1" hangingPunct="1">
              <a:buNone/>
            </a:pPr>
            <a:r>
              <a:rPr lang="en-US" dirty="0"/>
              <a:t>Jupiter, Florida</a:t>
            </a:r>
          </a:p>
          <a:p>
            <a:pPr marL="0" indent="0" algn="ctr" eaLnBrk="1" hangingPunct="1">
              <a:buNone/>
            </a:pPr>
            <a:r>
              <a:rPr lang="en-US" dirty="0"/>
              <a:t>October 13, 2019</a:t>
            </a:r>
          </a:p>
        </p:txBody>
      </p:sp>
    </p:spTree>
    <p:custDataLst>
      <p:tags r:id="rId1"/>
    </p:custDataLst>
    <p:extLst>
      <p:ext uri="{BB962C8B-B14F-4D97-AF65-F5344CB8AC3E}">
        <p14:creationId xmlns:p14="http://schemas.microsoft.com/office/powerpoint/2010/main" val="384030598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t>Learning Objectives &amp; Disclaimers</a:t>
            </a:r>
          </a:p>
        </p:txBody>
      </p:sp>
      <p:sp>
        <p:nvSpPr>
          <p:cNvPr id="15362" name="Content Placeholder 2"/>
          <p:cNvSpPr>
            <a:spLocks noGrp="1"/>
          </p:cNvSpPr>
          <p:nvPr>
            <p:ph idx="1"/>
          </p:nvPr>
        </p:nvSpPr>
        <p:spPr>
          <a:xfrm>
            <a:off x="457200" y="1935163"/>
            <a:ext cx="8282866" cy="4389437"/>
          </a:xfrm>
        </p:spPr>
        <p:txBody>
          <a:bodyPr>
            <a:normAutofit/>
          </a:bodyPr>
          <a:lstStyle/>
          <a:p>
            <a:pPr eaLnBrk="1" hangingPunct="1"/>
            <a:r>
              <a:rPr lang="en-US" dirty="0"/>
              <a:t>Learning Objectives</a:t>
            </a:r>
          </a:p>
          <a:p>
            <a:pPr lvl="1" eaLnBrk="1" hangingPunct="1"/>
            <a:r>
              <a:rPr lang="en-US" dirty="0"/>
              <a:t>Understand basic emerging concepts regarding mast cell biology and disease, particularly:</a:t>
            </a:r>
          </a:p>
          <a:p>
            <a:pPr lvl="2" eaLnBrk="1" hangingPunct="1"/>
            <a:r>
              <a:rPr lang="en-US" dirty="0"/>
              <a:t>Relationships among the various mast cell diseases</a:t>
            </a:r>
          </a:p>
          <a:p>
            <a:pPr lvl="2" eaLnBrk="1" hangingPunct="1"/>
            <a:r>
              <a:rPr lang="en-US" dirty="0"/>
              <a:t>General presentation of mast cell activation syndrome (MCAS)</a:t>
            </a:r>
          </a:p>
          <a:p>
            <a:pPr lvl="2" eaLnBrk="1" hangingPunct="1"/>
            <a:r>
              <a:rPr lang="en-US" dirty="0"/>
              <a:t>General approach to diagnosis and treatment of MCAS</a:t>
            </a:r>
          </a:p>
          <a:p>
            <a:pPr lvl="2" eaLnBrk="1" hangingPunct="1"/>
            <a:r>
              <a:rPr lang="en-US" dirty="0"/>
              <a:t>Also, key issues in nursing care for MCAS patients</a:t>
            </a:r>
          </a:p>
          <a:p>
            <a:pPr eaLnBrk="1" hangingPunct="1"/>
            <a:r>
              <a:rPr lang="en-US" dirty="0"/>
              <a:t>Conflicts of Interest</a:t>
            </a:r>
          </a:p>
          <a:p>
            <a:pPr lvl="1" eaLnBrk="1" hangingPunct="1"/>
            <a:r>
              <a:rPr lang="en-US" dirty="0"/>
              <a:t>None</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768" y="704850"/>
            <a:ext cx="8229600" cy="1143000"/>
          </a:xfrm>
        </p:spPr>
        <p:txBody>
          <a:bodyPr>
            <a:normAutofit/>
          </a:bodyPr>
          <a:lstStyle/>
          <a:p>
            <a:pPr eaLnBrk="1" fontAlgn="auto" hangingPunct="1">
              <a:spcAft>
                <a:spcPts val="0"/>
              </a:spcAft>
              <a:defRPr/>
            </a:pPr>
            <a:r>
              <a:rPr lang="en-US" dirty="0"/>
              <a:t>Outline</a:t>
            </a:r>
          </a:p>
        </p:txBody>
      </p:sp>
      <p:sp>
        <p:nvSpPr>
          <p:cNvPr id="15362" name="Content Placeholder 2"/>
          <p:cNvSpPr>
            <a:spLocks noGrp="1"/>
          </p:cNvSpPr>
          <p:nvPr>
            <p:ph idx="1"/>
          </p:nvPr>
        </p:nvSpPr>
        <p:spPr>
          <a:xfrm>
            <a:off x="202768" y="1935163"/>
            <a:ext cx="8229600" cy="4389437"/>
          </a:xfrm>
        </p:spPr>
        <p:txBody>
          <a:bodyPr/>
          <a:lstStyle/>
          <a:p>
            <a:pPr eaLnBrk="1" hangingPunct="1"/>
            <a:r>
              <a:rPr lang="en-US" dirty="0"/>
              <a:t>What is mast cell activation disease (MCAD)?</a:t>
            </a:r>
          </a:p>
          <a:p>
            <a:pPr lvl="1" eaLnBrk="1" hangingPunct="1"/>
            <a:r>
              <a:rPr lang="en-US" dirty="0"/>
              <a:t>What we’ve long known:</a:t>
            </a:r>
          </a:p>
          <a:p>
            <a:pPr lvl="2" eaLnBrk="1" hangingPunct="1"/>
            <a:r>
              <a:rPr lang="en-US" dirty="0"/>
              <a:t>Allergic diseases……………………………………….....</a:t>
            </a:r>
          </a:p>
          <a:p>
            <a:pPr lvl="2" eaLnBrk="1" hangingPunct="1"/>
            <a:r>
              <a:rPr lang="en-US" dirty="0" err="1"/>
              <a:t>Mastocytosis</a:t>
            </a:r>
            <a:r>
              <a:rPr lang="en-US" dirty="0"/>
              <a:t>………………………………………………..</a:t>
            </a:r>
          </a:p>
          <a:p>
            <a:pPr lvl="1" eaLnBrk="1" hangingPunct="1"/>
            <a:r>
              <a:rPr lang="en-US" dirty="0"/>
              <a:t>What’s new:</a:t>
            </a:r>
          </a:p>
          <a:p>
            <a:pPr lvl="2" eaLnBrk="1" hangingPunct="1"/>
            <a:r>
              <a:rPr lang="en-US" dirty="0"/>
              <a:t>Mast cell activation syndrome (MCAS)…….….</a:t>
            </a:r>
          </a:p>
          <a:p>
            <a:pPr lvl="3" eaLnBrk="1" hangingPunct="1"/>
            <a:r>
              <a:rPr lang="en-US" dirty="0"/>
              <a:t>Basic behavior of the disease</a:t>
            </a:r>
          </a:p>
          <a:p>
            <a:pPr lvl="3" eaLnBrk="1" hangingPunct="1"/>
            <a:r>
              <a:rPr lang="en-US" dirty="0"/>
              <a:t>General approach to diagnosis and treatment</a:t>
            </a:r>
          </a:p>
          <a:p>
            <a:pPr lvl="3" eaLnBrk="1" hangingPunct="1"/>
            <a:r>
              <a:rPr lang="en-US" dirty="0"/>
              <a:t>Key issues in nursing care for MCAS patients</a:t>
            </a:r>
          </a:p>
          <a:p>
            <a:pPr lvl="1" eaLnBrk="1" hangingPunct="1"/>
            <a:r>
              <a:rPr lang="en-US" dirty="0"/>
              <a:t>Research issues</a:t>
            </a:r>
          </a:p>
        </p:txBody>
      </p:sp>
      <p:sp>
        <p:nvSpPr>
          <p:cNvPr id="4" name="TextBox 3"/>
          <p:cNvSpPr txBox="1"/>
          <p:nvPr/>
        </p:nvSpPr>
        <p:spPr>
          <a:xfrm>
            <a:off x="6371843" y="2425157"/>
            <a:ext cx="2591415" cy="369332"/>
          </a:xfrm>
          <a:prstGeom prst="rect">
            <a:avLst/>
          </a:prstGeom>
          <a:noFill/>
        </p:spPr>
        <p:txBody>
          <a:bodyPr wrap="none" rtlCol="0">
            <a:spAutoFit/>
          </a:bodyPr>
          <a:lstStyle/>
          <a:p>
            <a:pPr algn="ctr"/>
            <a:r>
              <a:rPr lang="en-US" u="sng" dirty="0"/>
              <a:t>General Clinical Theme</a:t>
            </a:r>
          </a:p>
        </p:txBody>
      </p:sp>
      <p:sp>
        <p:nvSpPr>
          <p:cNvPr id="6" name="TextBox 5"/>
          <p:cNvSpPr txBox="1"/>
          <p:nvPr/>
        </p:nvSpPr>
        <p:spPr>
          <a:xfrm>
            <a:off x="6436014" y="2855842"/>
            <a:ext cx="2465740" cy="369332"/>
          </a:xfrm>
          <a:prstGeom prst="rect">
            <a:avLst/>
          </a:prstGeom>
          <a:noFill/>
        </p:spPr>
        <p:txBody>
          <a:bodyPr wrap="none" rtlCol="0">
            <a:spAutoFit/>
          </a:bodyPr>
          <a:lstStyle/>
          <a:p>
            <a:pPr algn="ctr"/>
            <a:r>
              <a:rPr lang="en-US" u="sng" dirty="0"/>
              <a:t>Allergy</a:t>
            </a:r>
            <a:r>
              <a:rPr lang="en-US" dirty="0"/>
              <a:t> ± Inflammation</a:t>
            </a:r>
          </a:p>
        </p:txBody>
      </p:sp>
      <p:sp>
        <p:nvSpPr>
          <p:cNvPr id="7" name="TextBox 6"/>
          <p:cNvSpPr txBox="1"/>
          <p:nvPr/>
        </p:nvSpPr>
        <p:spPr>
          <a:xfrm>
            <a:off x="6379607" y="3222919"/>
            <a:ext cx="2581220" cy="646331"/>
          </a:xfrm>
          <a:prstGeom prst="rect">
            <a:avLst/>
          </a:prstGeom>
          <a:noFill/>
        </p:spPr>
        <p:txBody>
          <a:bodyPr wrap="none" rtlCol="0">
            <a:spAutoFit/>
          </a:bodyPr>
          <a:lstStyle/>
          <a:p>
            <a:pPr algn="ctr"/>
            <a:r>
              <a:rPr lang="en-US" u="sng" dirty="0"/>
              <a:t>MC Neoplasia</a:t>
            </a:r>
            <a:r>
              <a:rPr lang="en-US" dirty="0"/>
              <a:t> ± Allergy</a:t>
            </a:r>
          </a:p>
          <a:p>
            <a:pPr algn="ctr"/>
            <a:r>
              <a:rPr lang="en-US" dirty="0"/>
              <a:t>± Inflammation</a:t>
            </a:r>
          </a:p>
        </p:txBody>
      </p:sp>
      <p:sp>
        <p:nvSpPr>
          <p:cNvPr id="8" name="TextBox 7"/>
          <p:cNvSpPr txBox="1"/>
          <p:nvPr/>
        </p:nvSpPr>
        <p:spPr>
          <a:xfrm>
            <a:off x="6441850" y="4003448"/>
            <a:ext cx="2459391" cy="954107"/>
          </a:xfrm>
          <a:prstGeom prst="rect">
            <a:avLst/>
          </a:prstGeom>
          <a:noFill/>
        </p:spPr>
        <p:txBody>
          <a:bodyPr wrap="none" rtlCol="0">
            <a:spAutoFit/>
          </a:bodyPr>
          <a:lstStyle/>
          <a:p>
            <a:pPr algn="ctr"/>
            <a:r>
              <a:rPr lang="en-US" sz="2000" u="sng" dirty="0"/>
              <a:t>I</a:t>
            </a:r>
            <a:r>
              <a:rPr lang="en-US" u="sng" dirty="0"/>
              <a:t>nflammation</a:t>
            </a:r>
            <a:r>
              <a:rPr lang="en-US" dirty="0"/>
              <a:t> ± Allergy</a:t>
            </a:r>
          </a:p>
          <a:p>
            <a:pPr algn="ctr"/>
            <a:r>
              <a:rPr lang="en-US" dirty="0"/>
              <a:t>± Aberrant Growth</a:t>
            </a:r>
          </a:p>
          <a:p>
            <a:pPr algn="ctr"/>
            <a:r>
              <a:rPr lang="en-US" dirty="0"/>
              <a:t>(</a:t>
            </a:r>
            <a:r>
              <a:rPr lang="en-US" dirty="0" err="1"/>
              <a:t>Dystrophism</a:t>
            </a:r>
            <a:r>
              <a:rPr lang="en-US" dirty="0"/>
              <a:t>)</a:t>
            </a:r>
          </a:p>
        </p:txBody>
      </p:sp>
    </p:spTree>
    <p:custDataLst>
      <p:tags r:id="rId1"/>
    </p:custDataLst>
    <p:extLst>
      <p:ext uri="{BB962C8B-B14F-4D97-AF65-F5344CB8AC3E}">
        <p14:creationId xmlns:p14="http://schemas.microsoft.com/office/powerpoint/2010/main" val="753201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7857" y="1256306"/>
            <a:ext cx="4375603" cy="876370"/>
          </a:xfrm>
        </p:spPr>
        <p:txBody>
          <a:bodyPr/>
          <a:lstStyle/>
          <a:p>
            <a:pPr algn="ctr" eaLnBrk="1" fontAlgn="auto" hangingPunct="1">
              <a:spcAft>
                <a:spcPts val="0"/>
              </a:spcAft>
              <a:defRPr/>
            </a:pPr>
            <a:r>
              <a:rPr dirty="0"/>
              <a:t>Two cases</a:t>
            </a:r>
            <a:r>
              <a:rPr lang="en-US" dirty="0"/>
              <a:t>…</a:t>
            </a:r>
            <a:endParaRPr dirty="0"/>
          </a:p>
        </p:txBody>
      </p:sp>
      <p:pic>
        <p:nvPicPr>
          <p:cNvPr id="2050" name="Picture 2" descr="http://0.tqn.com/d/taoism/1/0/0/-/-/-/yinYang.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11497" y="2594962"/>
            <a:ext cx="2801571" cy="280157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732" y="3422525"/>
            <a:ext cx="3079329" cy="1200329"/>
          </a:xfrm>
          <a:prstGeom prst="rect">
            <a:avLst/>
          </a:prstGeom>
          <a:noFill/>
        </p:spPr>
        <p:txBody>
          <a:bodyPr wrap="square" rtlCol="0">
            <a:spAutoFit/>
          </a:bodyPr>
          <a:lstStyle/>
          <a:p>
            <a:pPr algn="ctr"/>
            <a:r>
              <a:rPr lang="en-US" sz="3600" dirty="0"/>
              <a:t>“Polycythemia </a:t>
            </a:r>
            <a:r>
              <a:rPr lang="en-US" sz="3600" dirty="0" err="1"/>
              <a:t>vera</a:t>
            </a:r>
            <a:r>
              <a:rPr lang="en-US" sz="3600" dirty="0"/>
              <a:t>”</a:t>
            </a:r>
          </a:p>
        </p:txBody>
      </p:sp>
      <p:sp>
        <p:nvSpPr>
          <p:cNvPr id="5" name="TextBox 4"/>
          <p:cNvSpPr txBox="1"/>
          <p:nvPr/>
        </p:nvSpPr>
        <p:spPr>
          <a:xfrm>
            <a:off x="5730195" y="3415774"/>
            <a:ext cx="3588722" cy="1200329"/>
          </a:xfrm>
          <a:prstGeom prst="rect">
            <a:avLst/>
          </a:prstGeom>
          <a:noFill/>
        </p:spPr>
        <p:txBody>
          <a:bodyPr wrap="square" rtlCol="0">
            <a:spAutoFit/>
          </a:bodyPr>
          <a:lstStyle/>
          <a:p>
            <a:pPr algn="ctr"/>
            <a:r>
              <a:rPr lang="en-US" sz="3600" dirty="0"/>
              <a:t>“Pure red cell aplasia”</a:t>
            </a:r>
          </a:p>
        </p:txBody>
      </p:sp>
      <p:sp>
        <p:nvSpPr>
          <p:cNvPr id="6" name="TextBox 5"/>
          <p:cNvSpPr txBox="1"/>
          <p:nvPr/>
        </p:nvSpPr>
        <p:spPr>
          <a:xfrm>
            <a:off x="1001863" y="5769476"/>
            <a:ext cx="7036905" cy="646331"/>
          </a:xfrm>
          <a:prstGeom prst="rect">
            <a:avLst/>
          </a:prstGeom>
          <a:noFill/>
        </p:spPr>
        <p:txBody>
          <a:bodyPr wrap="square" rtlCol="0">
            <a:spAutoFit/>
          </a:bodyPr>
          <a:lstStyle/>
          <a:p>
            <a:pPr algn="ctr"/>
            <a:r>
              <a:rPr lang="en-US" sz="3600" dirty="0"/>
              <a:t>and “Burning Mouth Syndrome”?</a:t>
            </a:r>
          </a:p>
        </p:txBody>
      </p:sp>
      <p:sp>
        <p:nvSpPr>
          <p:cNvPr id="7" name="Title 1"/>
          <p:cNvSpPr txBox="1">
            <a:spLocks/>
          </p:cNvSpPr>
          <p:nvPr/>
        </p:nvSpPr>
        <p:spPr bwMode="auto">
          <a:xfrm>
            <a:off x="4083079" y="582633"/>
            <a:ext cx="2341579" cy="876370"/>
          </a:xfrm>
          <a:prstGeom prst="rect">
            <a:avLst/>
          </a:prstGeom>
          <a:noFill/>
          <a:ln w="9525">
            <a:noFill/>
            <a:miter lim="800000"/>
            <a:headEnd/>
            <a:tailEnd/>
          </a:ln>
        </p:spPr>
        <p:txBody>
          <a:bodyPr vert="horz" wrap="square" lIns="0" tIns="0" rIns="0" bIns="0" numCol="1" anchor="b" anchorCtr="0" compatLnSpc="1">
            <a:prstTxWarp prst="textNoShape">
              <a:avLst/>
            </a:prstTxWarp>
            <a:noAutofit/>
            <a:scene3d>
              <a:camera prst="orthographicFront"/>
              <a:lightRig rig="freezing" dir="t">
                <a:rot lat="0" lon="0" rev="5640000"/>
              </a:lightRig>
            </a:scene3d>
            <a:sp3d prstMaterial="flat">
              <a:bevelT w="38100" h="38100"/>
            </a:sp3d>
          </a:bodyPr>
          <a:lstStyle>
            <a:lvl1pPr algn="l" rtl="0" eaLnBrk="0" fontAlgn="base" hangingPunct="0">
              <a:spcBef>
                <a:spcPct val="0"/>
              </a:spcBef>
              <a:spcAft>
                <a:spcPct val="0"/>
              </a:spcAft>
              <a:buNone/>
              <a:defRPr lang="en-US" sz="5600" b="1" kern="1200"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algn="ctr" eaLnBrk="1" fontAlgn="auto" hangingPunct="1">
              <a:spcAft>
                <a:spcPts val="0"/>
              </a:spcAft>
              <a:defRPr/>
            </a:pPr>
            <a:r>
              <a:rPr lang="en-US" dirty="0"/>
              <a:t>Three</a:t>
            </a:r>
          </a:p>
        </p:txBody>
      </p:sp>
      <p:cxnSp>
        <p:nvCxnSpPr>
          <p:cNvPr id="8" name="Straight Connector 7"/>
          <p:cNvCxnSpPr/>
          <p:nvPr/>
        </p:nvCxnSpPr>
        <p:spPr>
          <a:xfrm flipV="1">
            <a:off x="2973788" y="1240403"/>
            <a:ext cx="1256306" cy="1009816"/>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2273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en-US" dirty="0"/>
              <a:t>“Polycythemia </a:t>
            </a:r>
            <a:r>
              <a:rPr lang="en-US" dirty="0" err="1"/>
              <a:t>vera</a:t>
            </a:r>
            <a:r>
              <a:rPr lang="en-US" dirty="0"/>
              <a:t>”</a:t>
            </a:r>
          </a:p>
        </p:txBody>
      </p:sp>
      <p:sp>
        <p:nvSpPr>
          <p:cNvPr id="18434" name="Content Placeholder 2"/>
          <p:cNvSpPr>
            <a:spLocks noGrp="1"/>
          </p:cNvSpPr>
          <p:nvPr>
            <p:ph idx="1"/>
          </p:nvPr>
        </p:nvSpPr>
        <p:spPr>
          <a:xfrm>
            <a:off x="457200" y="1935163"/>
            <a:ext cx="8591384" cy="4389437"/>
          </a:xfrm>
        </p:spPr>
        <p:txBody>
          <a:bodyPr/>
          <a:lstStyle/>
          <a:p>
            <a:pPr eaLnBrk="1" hangingPunct="1"/>
            <a:r>
              <a:rPr lang="en-US" dirty="0"/>
              <a:t>1980s: healthy 30ish woman notices migratory rash</a:t>
            </a:r>
          </a:p>
          <a:p>
            <a:pPr eaLnBrk="1" hangingPunct="1"/>
            <a:r>
              <a:rPr lang="en-US" dirty="0"/>
              <a:t>Over time: fatigue, itching, vertigo, falls; </a:t>
            </a:r>
            <a:r>
              <a:rPr lang="en-US" dirty="0" err="1"/>
              <a:t>evals</a:t>
            </a:r>
            <a:r>
              <a:rPr lang="en-US" dirty="0"/>
              <a:t> negative</a:t>
            </a:r>
          </a:p>
          <a:p>
            <a:pPr eaLnBrk="1" hangingPunct="1"/>
            <a:r>
              <a:rPr lang="en-US" dirty="0"/>
              <a:t>2005: mildly elevated hemoglobin; polycythemia </a:t>
            </a:r>
            <a:r>
              <a:rPr lang="en-US" dirty="0" err="1"/>
              <a:t>vera</a:t>
            </a:r>
            <a:r>
              <a:rPr lang="en-US" dirty="0"/>
              <a:t> (PV) diagnosed (incorrectly), standard therapy begun</a:t>
            </a:r>
          </a:p>
          <a:p>
            <a:pPr eaLnBrk="1" hangingPunct="1"/>
            <a:r>
              <a:rPr lang="en-US" dirty="0"/>
              <a:t>Steadily worsened (migratory GI symptoms, labile BP/</a:t>
            </a:r>
            <a:br>
              <a:rPr lang="en-US" dirty="0"/>
            </a:br>
            <a:r>
              <a:rPr lang="en-US" dirty="0"/>
              <a:t>pulse, poor healing, episodic shortness of breath, frequent upper respiratory “infections” with no </a:t>
            </a:r>
            <a:r>
              <a:rPr lang="en-US" dirty="0" err="1"/>
              <a:t>infectant</a:t>
            </a:r>
            <a:r>
              <a:rPr lang="en-US" dirty="0"/>
              <a:t> ever found, rashes to all antibiotics), had to close her business</a:t>
            </a:r>
          </a:p>
          <a:p>
            <a:pPr eaLnBrk="1" hangingPunct="1"/>
            <a:r>
              <a:rPr lang="en-US" dirty="0"/>
              <a:t>2008: self-referred for further </a:t>
            </a:r>
            <a:r>
              <a:rPr lang="en-US" dirty="0" err="1"/>
              <a:t>eval</a:t>
            </a:r>
            <a:endParaRPr lang="en-US" dirty="0"/>
          </a:p>
        </p:txBody>
      </p:sp>
      <p:sp>
        <p:nvSpPr>
          <p:cNvPr id="18435" name="TextBox 3"/>
          <p:cNvSpPr txBox="1">
            <a:spLocks noChangeArrowheads="1"/>
          </p:cNvSpPr>
          <p:nvPr/>
        </p:nvSpPr>
        <p:spPr bwMode="auto">
          <a:xfrm>
            <a:off x="357188" y="6503988"/>
            <a:ext cx="7772400" cy="246062"/>
          </a:xfrm>
          <a:prstGeom prst="rect">
            <a:avLst/>
          </a:prstGeom>
          <a:noFill/>
          <a:ln w="9525">
            <a:noFill/>
            <a:miter lim="800000"/>
            <a:headEnd/>
            <a:tailEnd/>
          </a:ln>
        </p:spPr>
        <p:txBody>
          <a:bodyPr>
            <a:spAutoFit/>
          </a:bodyPr>
          <a:lstStyle/>
          <a:p>
            <a:r>
              <a:rPr lang="en-US" sz="1000" dirty="0">
                <a:latin typeface="Constantia" pitchFamily="18" charset="0"/>
              </a:rPr>
              <a:t>Afrin LB.  Polycythemia from Mast Cell Activation Syndrome: Lessons Learned. </a:t>
            </a:r>
            <a:r>
              <a:rPr lang="en-US" sz="1000" i="1" dirty="0">
                <a:latin typeface="Constantia" pitchFamily="18" charset="0"/>
              </a:rPr>
              <a:t> Am J Med </a:t>
            </a:r>
            <a:r>
              <a:rPr lang="en-US" sz="1000" i="1" dirty="0" err="1">
                <a:latin typeface="Constantia" pitchFamily="18" charset="0"/>
              </a:rPr>
              <a:t>Sci</a:t>
            </a:r>
            <a:r>
              <a:rPr lang="en-US" sz="1000" dirty="0">
                <a:latin typeface="Constantia" pitchFamily="18" charset="0"/>
              </a:rPr>
              <a:t> 2011;342:44-49.</a:t>
            </a:r>
          </a:p>
        </p:txBody>
      </p:sp>
    </p:spTree>
    <p:extLst>
      <p:ext uri="{BB962C8B-B14F-4D97-AF65-F5344CB8AC3E}">
        <p14:creationId xmlns:p14="http://schemas.microsoft.com/office/powerpoint/2010/main" val="2137803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457200" y="303569"/>
            <a:ext cx="8229600" cy="1143000"/>
          </a:xfrm>
        </p:spPr>
        <p:txBody>
          <a:bodyPr/>
          <a:lstStyle/>
          <a:p>
            <a:pPr eaLnBrk="1" hangingPunct="1"/>
            <a:r>
              <a:rPr lang="en-US" dirty="0"/>
              <a:t>“Polycythemia </a:t>
            </a:r>
            <a:r>
              <a:rPr lang="en-US" dirty="0" err="1"/>
              <a:t>vera</a:t>
            </a:r>
            <a:r>
              <a:rPr lang="en-US" dirty="0"/>
              <a:t>”</a:t>
            </a:r>
          </a:p>
        </p:txBody>
      </p:sp>
      <p:sp>
        <p:nvSpPr>
          <p:cNvPr id="18434" name="Content Placeholder 2"/>
          <p:cNvSpPr>
            <a:spLocks noGrp="1"/>
          </p:cNvSpPr>
          <p:nvPr>
            <p:ph idx="1"/>
          </p:nvPr>
        </p:nvSpPr>
        <p:spPr>
          <a:xfrm>
            <a:off x="457199" y="1451991"/>
            <a:ext cx="8591797" cy="5515170"/>
          </a:xfrm>
        </p:spPr>
        <p:txBody>
          <a:bodyPr>
            <a:normAutofit lnSpcReduction="10000"/>
          </a:bodyPr>
          <a:lstStyle/>
          <a:p>
            <a:pPr eaLnBrk="1" hangingPunct="1"/>
            <a:r>
              <a:rPr lang="en-US" dirty="0"/>
              <a:t>No sleep apnea, no relevant family/social/medication history</a:t>
            </a:r>
          </a:p>
          <a:p>
            <a:pPr eaLnBrk="1" hangingPunct="1"/>
            <a:r>
              <a:rPr lang="en-US" dirty="0"/>
              <a:t>Exam: looked tired, nothing else</a:t>
            </a:r>
          </a:p>
          <a:p>
            <a:pPr eaLnBrk="1" hangingPunct="1"/>
            <a:r>
              <a:rPr lang="en-US" dirty="0"/>
              <a:t>Doesn’t fit PV; what else is driving her issues including </a:t>
            </a:r>
            <a:r>
              <a:rPr lang="en-US">
                <a:sym typeface="Symbol"/>
              </a:rPr>
              <a:t>hemoglobin?</a:t>
            </a:r>
            <a:endParaRPr lang="en-US" dirty="0"/>
          </a:p>
          <a:p>
            <a:pPr lvl="1" eaLnBrk="1" hangingPunct="1"/>
            <a:r>
              <a:rPr lang="en-US" dirty="0"/>
              <a:t>Extensive additional testing proves she doesn’t have PV – and fails to find any other known cause of </a:t>
            </a:r>
            <a:r>
              <a:rPr lang="en-US" dirty="0">
                <a:sym typeface="Symbol"/>
              </a:rPr>
              <a:t>hemoglobin</a:t>
            </a:r>
            <a:endParaRPr lang="en-US" dirty="0"/>
          </a:p>
          <a:p>
            <a:pPr eaLnBrk="1" hangingPunct="1"/>
            <a:r>
              <a:rPr lang="en-US" dirty="0"/>
              <a:t>Possible fit with </a:t>
            </a:r>
            <a:r>
              <a:rPr lang="en-US" dirty="0" err="1"/>
              <a:t>mastocytosis</a:t>
            </a:r>
            <a:r>
              <a:rPr lang="en-US" dirty="0"/>
              <a:t>; is that what it is?</a:t>
            </a:r>
          </a:p>
          <a:p>
            <a:pPr lvl="1" eaLnBrk="1" hangingPunct="1"/>
            <a:r>
              <a:rPr lang="en-US" dirty="0"/>
              <a:t>No?: serum </a:t>
            </a:r>
            <a:r>
              <a:rPr lang="en-US" dirty="0" err="1"/>
              <a:t>tryptase</a:t>
            </a:r>
            <a:r>
              <a:rPr lang="en-US" dirty="0"/>
              <a:t>, urine N-methylhistamine normal; marrow and rash biopsies show no </a:t>
            </a:r>
            <a:r>
              <a:rPr lang="en-US" dirty="0" err="1"/>
              <a:t>mastocytosis</a:t>
            </a:r>
            <a:endParaRPr lang="en-US" dirty="0"/>
          </a:p>
          <a:p>
            <a:pPr lvl="1" eaLnBrk="1" hangingPunct="1"/>
            <a:r>
              <a:rPr lang="en-US" dirty="0"/>
              <a:t>Yes?: sl. </a:t>
            </a:r>
            <a:r>
              <a:rPr lang="en-US" dirty="0">
                <a:sym typeface="Symbol"/>
              </a:rPr>
              <a:t> urinary prostaglandin D</a:t>
            </a:r>
            <a:r>
              <a:rPr lang="en-US" baseline="-25000" dirty="0">
                <a:sym typeface="Symbol"/>
              </a:rPr>
              <a:t>2</a:t>
            </a:r>
          </a:p>
          <a:p>
            <a:pPr lvl="1" eaLnBrk="1" hangingPunct="1"/>
            <a:r>
              <a:rPr lang="en-US" dirty="0"/>
              <a:t>EGD/colonoscopy: normal, but biopsies taken anyway…</a:t>
            </a:r>
          </a:p>
          <a:p>
            <a:pPr lvl="1" eaLnBrk="1" hangingPunct="1"/>
            <a:r>
              <a:rPr lang="en-US" dirty="0"/>
              <a:t>…all “textbook normal” on H&amp;E, but on IHC…</a:t>
            </a:r>
          </a:p>
          <a:p>
            <a:pPr lvl="1" eaLnBrk="1" hangingPunct="1"/>
            <a:endParaRPr lang="en-US" dirty="0"/>
          </a:p>
          <a:p>
            <a:pPr eaLnBrk="1" hangingPunct="1"/>
            <a:endParaRPr lang="en-US" dirty="0"/>
          </a:p>
        </p:txBody>
      </p:sp>
      <p:sp>
        <p:nvSpPr>
          <p:cNvPr id="5" name="TextBox 3"/>
          <p:cNvSpPr txBox="1">
            <a:spLocks noChangeArrowheads="1"/>
          </p:cNvSpPr>
          <p:nvPr/>
        </p:nvSpPr>
        <p:spPr bwMode="auto">
          <a:xfrm>
            <a:off x="357188" y="6581325"/>
            <a:ext cx="7772400" cy="246062"/>
          </a:xfrm>
          <a:prstGeom prst="rect">
            <a:avLst/>
          </a:prstGeom>
          <a:noFill/>
          <a:ln w="9525">
            <a:noFill/>
            <a:miter lim="800000"/>
            <a:headEnd/>
            <a:tailEnd/>
          </a:ln>
        </p:spPr>
        <p:txBody>
          <a:bodyPr>
            <a:spAutoFit/>
          </a:bodyPr>
          <a:lstStyle/>
          <a:p>
            <a:r>
              <a:rPr lang="en-US" sz="1000" dirty="0">
                <a:latin typeface="Constantia" pitchFamily="18" charset="0"/>
              </a:rPr>
              <a:t>Afrin LB.  Polycythemia from Mast Cell Activation Syndrome: Lessons Learned. </a:t>
            </a:r>
            <a:r>
              <a:rPr lang="en-US" sz="1000" i="1" dirty="0">
                <a:latin typeface="Constantia" pitchFamily="18" charset="0"/>
              </a:rPr>
              <a:t> Am J Med </a:t>
            </a:r>
            <a:r>
              <a:rPr lang="en-US" sz="1000" i="1" dirty="0" err="1">
                <a:latin typeface="Constantia" pitchFamily="18" charset="0"/>
              </a:rPr>
              <a:t>Sci</a:t>
            </a:r>
            <a:r>
              <a:rPr lang="en-US" sz="1000" dirty="0">
                <a:latin typeface="Constantia" pitchFamily="18" charset="0"/>
              </a:rPr>
              <a:t> 2011;342:44-49.</a:t>
            </a:r>
          </a:p>
        </p:txBody>
      </p:sp>
    </p:spTree>
    <p:extLst>
      <p:ext uri="{BB962C8B-B14F-4D97-AF65-F5344CB8AC3E}">
        <p14:creationId xmlns:p14="http://schemas.microsoft.com/office/powerpoint/2010/main" val="4223007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Picture 4" descr="he 40x phot - Figure 1B"/>
          <p:cNvPicPr>
            <a:picLocks noChangeAspect="1" noChangeArrowheads="1"/>
          </p:cNvPicPr>
          <p:nvPr/>
        </p:nvPicPr>
        <p:blipFill>
          <a:blip r:embed="rId2" cstate="print"/>
          <a:srcRect/>
          <a:stretch>
            <a:fillRect/>
          </a:stretch>
        </p:blipFill>
        <p:spPr bwMode="auto">
          <a:xfrm>
            <a:off x="87462" y="103367"/>
            <a:ext cx="4336111" cy="3252083"/>
          </a:xfrm>
          <a:prstGeom prst="rect">
            <a:avLst/>
          </a:prstGeom>
          <a:noFill/>
          <a:ln w="9525">
            <a:noFill/>
            <a:miter lim="800000"/>
            <a:headEnd/>
            <a:tailEnd/>
          </a:ln>
        </p:spPr>
      </p:pic>
      <p:pic>
        <p:nvPicPr>
          <p:cNvPr id="4" name="Picture 4" descr="cd117 40x phot - Figure 1C"/>
          <p:cNvPicPr>
            <a:picLocks noChangeAspect="1" noChangeArrowheads="1"/>
          </p:cNvPicPr>
          <p:nvPr/>
        </p:nvPicPr>
        <p:blipFill>
          <a:blip r:embed="rId3" cstate="print"/>
          <a:srcRect/>
          <a:stretch>
            <a:fillRect/>
          </a:stretch>
        </p:blipFill>
        <p:spPr bwMode="auto">
          <a:xfrm>
            <a:off x="4622357" y="103367"/>
            <a:ext cx="4330812" cy="3248110"/>
          </a:xfrm>
          <a:prstGeom prst="rect">
            <a:avLst/>
          </a:prstGeom>
          <a:noFill/>
          <a:ln w="9525">
            <a:noFill/>
            <a:miter lim="800000"/>
            <a:headEnd/>
            <a:tailEnd/>
          </a:ln>
        </p:spPr>
      </p:pic>
      <p:sp>
        <p:nvSpPr>
          <p:cNvPr id="6" name="TextBox 5"/>
          <p:cNvSpPr txBox="1"/>
          <p:nvPr/>
        </p:nvSpPr>
        <p:spPr>
          <a:xfrm>
            <a:off x="7866831" y="3391061"/>
            <a:ext cx="1086338" cy="646331"/>
          </a:xfrm>
          <a:prstGeom prst="rect">
            <a:avLst/>
          </a:prstGeom>
          <a:noFill/>
        </p:spPr>
        <p:txBody>
          <a:bodyPr wrap="square" rtlCol="0">
            <a:spAutoFit/>
          </a:bodyPr>
          <a:lstStyle/>
          <a:p>
            <a:pPr algn="ctr"/>
            <a:r>
              <a:rPr lang="en-US" dirty="0"/>
              <a:t>CD117</a:t>
            </a:r>
          </a:p>
          <a:p>
            <a:pPr algn="ctr"/>
            <a:r>
              <a:rPr lang="en-US" dirty="0"/>
              <a:t>40x</a:t>
            </a:r>
          </a:p>
        </p:txBody>
      </p:sp>
      <p:sp>
        <p:nvSpPr>
          <p:cNvPr id="7" name="TextBox 6"/>
          <p:cNvSpPr txBox="1"/>
          <p:nvPr/>
        </p:nvSpPr>
        <p:spPr>
          <a:xfrm>
            <a:off x="87462" y="3391061"/>
            <a:ext cx="1086338" cy="369332"/>
          </a:xfrm>
          <a:prstGeom prst="rect">
            <a:avLst/>
          </a:prstGeom>
          <a:noFill/>
        </p:spPr>
        <p:txBody>
          <a:bodyPr wrap="square" rtlCol="0">
            <a:spAutoFit/>
          </a:bodyPr>
          <a:lstStyle/>
          <a:p>
            <a:pPr algn="ctr"/>
            <a:r>
              <a:rPr lang="en-US" dirty="0"/>
              <a:t>H&amp;E</a:t>
            </a:r>
          </a:p>
        </p:txBody>
      </p:sp>
      <p:sp>
        <p:nvSpPr>
          <p:cNvPr id="8" name="TextBox 7"/>
          <p:cNvSpPr txBox="1"/>
          <p:nvPr/>
        </p:nvSpPr>
        <p:spPr>
          <a:xfrm>
            <a:off x="4479055" y="6086452"/>
            <a:ext cx="804985" cy="646331"/>
          </a:xfrm>
          <a:prstGeom prst="rect">
            <a:avLst/>
          </a:prstGeom>
          <a:noFill/>
        </p:spPr>
        <p:txBody>
          <a:bodyPr wrap="square" rtlCol="0">
            <a:spAutoFit/>
          </a:bodyPr>
          <a:lstStyle/>
          <a:p>
            <a:pPr algn="ctr"/>
            <a:r>
              <a:rPr lang="en-US" dirty="0"/>
              <a:t>CD25</a:t>
            </a:r>
          </a:p>
          <a:p>
            <a:pPr algn="ctr"/>
            <a:r>
              <a:rPr lang="en-US" dirty="0"/>
              <a:t>40x</a:t>
            </a:r>
          </a:p>
        </p:txBody>
      </p:sp>
      <p:pic>
        <p:nvPicPr>
          <p:cNvPr id="5" name="Picture 4" descr="cd25 40x phot - Figure 1D"/>
          <p:cNvPicPr>
            <a:picLocks noChangeAspect="1" noChangeArrowheads="1"/>
          </p:cNvPicPr>
          <p:nvPr/>
        </p:nvPicPr>
        <p:blipFill>
          <a:blip r:embed="rId4" cstate="print"/>
          <a:srcRect/>
          <a:stretch>
            <a:fillRect/>
          </a:stretch>
        </p:blipFill>
        <p:spPr bwMode="auto">
          <a:xfrm>
            <a:off x="100476" y="3489131"/>
            <a:ext cx="4316896" cy="3237672"/>
          </a:xfrm>
          <a:prstGeom prst="rect">
            <a:avLst/>
          </a:prstGeom>
          <a:noFill/>
          <a:ln w="9525">
            <a:noFill/>
            <a:miter lim="800000"/>
            <a:headEnd/>
            <a:tailEnd/>
          </a:ln>
        </p:spPr>
      </p:pic>
      <p:sp>
        <p:nvSpPr>
          <p:cNvPr id="9" name="Content Placeholder 2"/>
          <p:cNvSpPr>
            <a:spLocks noGrp="1"/>
          </p:cNvSpPr>
          <p:nvPr>
            <p:ph idx="1"/>
          </p:nvPr>
        </p:nvSpPr>
        <p:spPr>
          <a:xfrm>
            <a:off x="4479055" y="3489131"/>
            <a:ext cx="4664945" cy="3301283"/>
          </a:xfrm>
        </p:spPr>
        <p:txBody>
          <a:bodyPr>
            <a:normAutofit fontScale="92500" lnSpcReduction="20000"/>
          </a:bodyPr>
          <a:lstStyle/>
          <a:p>
            <a:pPr eaLnBrk="1" hangingPunct="1"/>
            <a:r>
              <a:rPr lang="en-US" dirty="0" err="1"/>
              <a:t>Dx</a:t>
            </a:r>
            <a:r>
              <a:rPr lang="en-US" dirty="0"/>
              <a:t>: “atypical </a:t>
            </a:r>
            <a:r>
              <a:rPr lang="en-US" dirty="0" err="1"/>
              <a:t>mastocytosis</a:t>
            </a:r>
            <a:r>
              <a:rPr lang="en-US" dirty="0"/>
              <a:t>”?</a:t>
            </a:r>
          </a:p>
          <a:p>
            <a:pPr eaLnBrk="1" hangingPunct="1"/>
            <a:r>
              <a:rPr lang="en-US" dirty="0"/>
              <a:t>Low-dose </a:t>
            </a:r>
            <a:r>
              <a:rPr lang="en-US" dirty="0" err="1"/>
              <a:t>imatinib</a:t>
            </a:r>
            <a:r>
              <a:rPr lang="en-US" dirty="0"/>
              <a:t> begun</a:t>
            </a:r>
          </a:p>
          <a:p>
            <a:pPr lvl="1" eaLnBrk="1" hangingPunct="1"/>
            <a:r>
              <a:rPr lang="en-US" dirty="0"/>
              <a:t>100 mg/d x 1 week, then</a:t>
            </a:r>
          </a:p>
          <a:p>
            <a:pPr lvl="1" eaLnBrk="1" hangingPunct="1"/>
            <a:r>
              <a:rPr lang="en-US" dirty="0"/>
              <a:t>200 mg/d</a:t>
            </a:r>
          </a:p>
          <a:p>
            <a:pPr eaLnBrk="1" hangingPunct="1"/>
            <a:r>
              <a:rPr lang="en-US" dirty="0"/>
              <a:t>The first week: tolerated fine, but no response</a:t>
            </a:r>
          </a:p>
          <a:p>
            <a:pPr eaLnBrk="1" hangingPunct="1"/>
            <a:r>
              <a:rPr lang="en-US" dirty="0"/>
              <a:t>And then, on waking the morning after the fourth dose of 200 mg………..</a:t>
            </a:r>
          </a:p>
        </p:txBody>
      </p:sp>
    </p:spTree>
    <p:extLst>
      <p:ext uri="{BB962C8B-B14F-4D97-AF65-F5344CB8AC3E}">
        <p14:creationId xmlns:p14="http://schemas.microsoft.com/office/powerpoint/2010/main" val="4217735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806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8"/>
                                        </p:tgtEl>
                                      </p:cBhvr>
                                    </p:animEffect>
                                    <p:set>
                                      <p:cBhvr>
                                        <p:cTn id="29" dur="1" fill="hold">
                                          <p:stCondLst>
                                            <p:cond delay="499"/>
                                          </p:stCondLst>
                                        </p:cTn>
                                        <p:tgtEl>
                                          <p:spTgt spid="8"/>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6"/>
                                        </p:tgtEl>
                                      </p:cBhvr>
                                    </p:animEffect>
                                    <p:set>
                                      <p:cBhvr>
                                        <p:cTn id="32" dur="1" fill="hold">
                                          <p:stCondLst>
                                            <p:cond delay="499"/>
                                          </p:stCondLst>
                                        </p:cTn>
                                        <p:tgtEl>
                                          <p:spTgt spid="6"/>
                                        </p:tgtEl>
                                        <p:attrNameLst>
                                          <p:attrName>style.visibility</p:attrName>
                                        </p:attrNameLst>
                                      </p:cBhvr>
                                      <p:to>
                                        <p:strVal val="hidden"/>
                                      </p:to>
                                    </p:se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9">
                                            <p:txEl>
                                              <p:pRg st="0" end="0"/>
                                            </p:txEl>
                                          </p:spTgt>
                                        </p:tgtEl>
                                        <p:attrNameLst>
                                          <p:attrName>style.visibility</p:attrName>
                                        </p:attrNameLst>
                                      </p:cBhvr>
                                      <p:to>
                                        <p:strVal val="visible"/>
                                      </p:to>
                                    </p:set>
                                    <p:animEffect transition="in" filter="fade">
                                      <p:cBhvr>
                                        <p:cTn id="36" dur="500"/>
                                        <p:tgtEl>
                                          <p:spTgt spid="9">
                                            <p:txEl>
                                              <p:pRg st="0" end="0"/>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9">
                                            <p:txEl>
                                              <p:pRg st="1" end="1"/>
                                            </p:txEl>
                                          </p:spTgt>
                                        </p:tgtEl>
                                        <p:attrNameLst>
                                          <p:attrName>style.visibility</p:attrName>
                                        </p:attrNameLst>
                                      </p:cBhvr>
                                      <p:to>
                                        <p:strVal val="visible"/>
                                      </p:to>
                                    </p:set>
                                    <p:animEffect transition="in" filter="fade">
                                      <p:cBhvr>
                                        <p:cTn id="39" dur="500"/>
                                        <p:tgtEl>
                                          <p:spTgt spid="9">
                                            <p:txEl>
                                              <p:pRg st="1" end="1"/>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
                                            <p:txEl>
                                              <p:pRg st="2" end="2"/>
                                            </p:txEl>
                                          </p:spTgt>
                                        </p:tgtEl>
                                        <p:attrNameLst>
                                          <p:attrName>style.visibility</p:attrName>
                                        </p:attrNameLst>
                                      </p:cBhvr>
                                      <p:to>
                                        <p:strVal val="visible"/>
                                      </p:to>
                                    </p:set>
                                    <p:animEffect transition="in" filter="fade">
                                      <p:cBhvr>
                                        <p:cTn id="42" dur="500"/>
                                        <p:tgtEl>
                                          <p:spTgt spid="9">
                                            <p:txEl>
                                              <p:pRg st="2" end="2"/>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9">
                                            <p:txEl>
                                              <p:pRg st="3" end="3"/>
                                            </p:txEl>
                                          </p:spTgt>
                                        </p:tgtEl>
                                        <p:attrNameLst>
                                          <p:attrName>style.visibility</p:attrName>
                                        </p:attrNameLst>
                                      </p:cBhvr>
                                      <p:to>
                                        <p:strVal val="visible"/>
                                      </p:to>
                                    </p:set>
                                    <p:animEffect transition="in" filter="fade">
                                      <p:cBhvr>
                                        <p:cTn id="45" dur="500"/>
                                        <p:tgtEl>
                                          <p:spTgt spid="9">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8" grpId="0"/>
      <p:bldP spid="8" grpId="1"/>
      <p:bldP spid="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p:nvPr>
        </p:nvSpPr>
        <p:spPr>
          <a:xfrm>
            <a:off x="457200" y="553781"/>
            <a:ext cx="8229600" cy="1143000"/>
          </a:xfrm>
        </p:spPr>
        <p:txBody>
          <a:bodyPr/>
          <a:lstStyle/>
          <a:p>
            <a:pPr eaLnBrk="1" hangingPunct="1"/>
            <a:r>
              <a:rPr lang="en-US" dirty="0"/>
              <a:t>“Polycythemia </a:t>
            </a:r>
            <a:r>
              <a:rPr lang="en-US" dirty="0" err="1"/>
              <a:t>vera</a:t>
            </a:r>
            <a:r>
              <a:rPr lang="en-US" dirty="0"/>
              <a:t>”</a:t>
            </a:r>
          </a:p>
        </p:txBody>
      </p:sp>
      <p:pic>
        <p:nvPicPr>
          <p:cNvPr id="91138" name="Picture 2" descr="C:\Users\Larry\AppData\Local\Microsoft\Windows\Temporary Internet Files\Content.IE5\YRB6DP0Y\MC900440452[1].wmf"/>
          <p:cNvPicPr>
            <a:picLocks noGrp="1" noChangeAspect="1" noChangeArrowheads="1"/>
          </p:cNvPicPr>
          <p:nvPr>
            <p:ph sz="half" idx="1"/>
          </p:nvPr>
        </p:nvPicPr>
        <p:blipFill>
          <a:blip r:embed="rId2" cstate="print"/>
          <a:srcRect/>
          <a:stretch>
            <a:fillRect/>
          </a:stretch>
        </p:blipFill>
        <p:spPr>
          <a:xfrm>
            <a:off x="668338" y="1992313"/>
            <a:ext cx="3262312" cy="4357687"/>
          </a:xfrm>
        </p:spPr>
      </p:pic>
      <p:sp>
        <p:nvSpPr>
          <p:cNvPr id="91139" name="Content Placeholder 3"/>
          <p:cNvSpPr>
            <a:spLocks noGrp="1"/>
          </p:cNvSpPr>
          <p:nvPr>
            <p:ph sz="half" idx="2"/>
          </p:nvPr>
        </p:nvSpPr>
        <p:spPr>
          <a:xfrm>
            <a:off x="4441473" y="2087846"/>
            <a:ext cx="4495801" cy="4433888"/>
          </a:xfrm>
        </p:spPr>
        <p:txBody>
          <a:bodyPr>
            <a:normAutofit/>
          </a:bodyPr>
          <a:lstStyle/>
          <a:p>
            <a:pPr eaLnBrk="1" hangingPunct="1"/>
            <a:r>
              <a:rPr lang="en-US" dirty="0"/>
              <a:t>All symptoms acutely gone.</a:t>
            </a:r>
          </a:p>
          <a:p>
            <a:pPr eaLnBrk="1" hangingPunct="1"/>
            <a:endParaRPr lang="en-US" dirty="0"/>
          </a:p>
          <a:p>
            <a:pPr eaLnBrk="1" hangingPunct="1"/>
            <a:r>
              <a:rPr lang="en-US" dirty="0"/>
              <a:t>Improvement sustained &gt;10 years now.</a:t>
            </a:r>
            <a:br>
              <a:rPr lang="en-US" dirty="0"/>
            </a:br>
            <a:endParaRPr lang="en-US" dirty="0"/>
          </a:p>
          <a:p>
            <a:pPr eaLnBrk="1" hangingPunct="1"/>
            <a:r>
              <a:rPr lang="en-US" dirty="0"/>
              <a:t>All labs normalized.</a:t>
            </a:r>
            <a:br>
              <a:rPr lang="en-US" dirty="0"/>
            </a:br>
            <a:endParaRPr lang="en-US" dirty="0"/>
          </a:p>
          <a:p>
            <a:pPr eaLnBrk="1" hangingPunct="1"/>
            <a:r>
              <a:rPr lang="en-US" dirty="0"/>
              <a:t>Resumed exercise and full-time work.</a:t>
            </a:r>
          </a:p>
        </p:txBody>
      </p:sp>
      <p:sp>
        <p:nvSpPr>
          <p:cNvPr id="6" name="TextBox 3"/>
          <p:cNvSpPr txBox="1">
            <a:spLocks noChangeArrowheads="1"/>
          </p:cNvSpPr>
          <p:nvPr/>
        </p:nvSpPr>
        <p:spPr bwMode="auto">
          <a:xfrm>
            <a:off x="357188" y="6503988"/>
            <a:ext cx="7772400" cy="246062"/>
          </a:xfrm>
          <a:prstGeom prst="rect">
            <a:avLst/>
          </a:prstGeom>
          <a:noFill/>
          <a:ln w="9525">
            <a:noFill/>
            <a:miter lim="800000"/>
            <a:headEnd/>
            <a:tailEnd/>
          </a:ln>
        </p:spPr>
        <p:txBody>
          <a:bodyPr>
            <a:spAutoFit/>
          </a:bodyPr>
          <a:lstStyle/>
          <a:p>
            <a:r>
              <a:rPr lang="en-US" sz="1000" dirty="0">
                <a:latin typeface="Constantia" pitchFamily="18" charset="0"/>
              </a:rPr>
              <a:t>Afrin LB.  Polycythemia from Mast Cell Activation Syndrome: Lessons Learned. </a:t>
            </a:r>
            <a:r>
              <a:rPr lang="en-US" sz="1000" i="1" dirty="0">
                <a:latin typeface="Constantia" pitchFamily="18" charset="0"/>
              </a:rPr>
              <a:t> Am J Med </a:t>
            </a:r>
            <a:r>
              <a:rPr lang="en-US" sz="1000" i="1" dirty="0" err="1">
                <a:latin typeface="Constantia" pitchFamily="18" charset="0"/>
              </a:rPr>
              <a:t>Sci</a:t>
            </a:r>
            <a:r>
              <a:rPr lang="en-US" sz="1000" dirty="0">
                <a:latin typeface="Constantia" pitchFamily="18" charset="0"/>
              </a:rPr>
              <a:t> 2011;342:44-49.</a:t>
            </a:r>
          </a:p>
        </p:txBody>
      </p:sp>
    </p:spTree>
    <p:extLst>
      <p:ext uri="{BB962C8B-B14F-4D97-AF65-F5344CB8AC3E}">
        <p14:creationId xmlns:p14="http://schemas.microsoft.com/office/powerpoint/2010/main" val="1070855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457200" y="307449"/>
            <a:ext cx="8229600" cy="1143000"/>
          </a:xfrm>
        </p:spPr>
        <p:txBody>
          <a:bodyPr/>
          <a:lstStyle/>
          <a:p>
            <a:pPr eaLnBrk="1" hangingPunct="1"/>
            <a:r>
              <a:rPr lang="en-US" dirty="0"/>
              <a:t>“Pure Red Cell Aplasia”</a:t>
            </a:r>
          </a:p>
        </p:txBody>
      </p:sp>
      <p:sp>
        <p:nvSpPr>
          <p:cNvPr id="18434" name="Content Placeholder 2"/>
          <p:cNvSpPr>
            <a:spLocks noGrp="1"/>
          </p:cNvSpPr>
          <p:nvPr>
            <p:ph idx="1"/>
          </p:nvPr>
        </p:nvSpPr>
        <p:spPr>
          <a:xfrm>
            <a:off x="457199" y="1537762"/>
            <a:ext cx="8686801" cy="4389437"/>
          </a:xfrm>
        </p:spPr>
        <p:txBody>
          <a:bodyPr/>
          <a:lstStyle/>
          <a:p>
            <a:pPr eaLnBrk="1" hangingPunct="1"/>
            <a:r>
              <a:rPr lang="en-US" dirty="0"/>
              <a:t>2004: 50ish woman, worsening fatigue; severe anemia</a:t>
            </a:r>
          </a:p>
          <a:p>
            <a:pPr eaLnBrk="1" hangingPunct="1"/>
            <a:r>
              <a:rPr lang="en-US" dirty="0" err="1"/>
              <a:t>Dx</a:t>
            </a:r>
            <a:r>
              <a:rPr lang="en-US" dirty="0"/>
              <a:t>: idiopathic pure red cell aplasia (PRCA, confirmed)</a:t>
            </a:r>
          </a:p>
          <a:p>
            <a:pPr eaLnBrk="1" hangingPunct="1"/>
            <a:r>
              <a:rPr lang="en-US" dirty="0"/>
              <a:t>Refractory to all standard treatments for PRCA</a:t>
            </a:r>
          </a:p>
          <a:p>
            <a:pPr eaLnBrk="1" hangingPunct="1"/>
            <a:r>
              <a:rPr lang="en-US" dirty="0"/>
              <a:t>Needing 3 units of blood every 2-3 </a:t>
            </a:r>
            <a:r>
              <a:rPr lang="en-US" dirty="0" err="1"/>
              <a:t>wks</a:t>
            </a:r>
            <a:r>
              <a:rPr lang="en-US" dirty="0"/>
              <a:t> to maintain merely half-normal hemoglobin (</a:t>
            </a:r>
            <a:r>
              <a:rPr lang="en-US" dirty="0" err="1"/>
              <a:t>Hgb</a:t>
            </a:r>
            <a:r>
              <a:rPr lang="en-US" dirty="0"/>
              <a:t>) level</a:t>
            </a:r>
          </a:p>
          <a:p>
            <a:pPr eaLnBrk="1" hangingPunct="1"/>
            <a:r>
              <a:rPr lang="en-US" dirty="0"/>
              <a:t>2009: 6</a:t>
            </a:r>
            <a:r>
              <a:rPr lang="en-US" baseline="30000" dirty="0"/>
              <a:t>th</a:t>
            </a:r>
            <a:r>
              <a:rPr lang="en-US" dirty="0"/>
              <a:t> opinion: ROS pan-</a:t>
            </a:r>
            <a:r>
              <a:rPr lang="en-US" dirty="0">
                <a:sym typeface="Symbol"/>
              </a:rPr>
              <a:t>, uPG</a:t>
            </a:r>
            <a:r>
              <a:rPr lang="en-US" dirty="0"/>
              <a:t>D</a:t>
            </a:r>
            <a:r>
              <a:rPr lang="en-US" baseline="-25000" dirty="0"/>
              <a:t>2</a:t>
            </a:r>
            <a:r>
              <a:rPr lang="en-US" dirty="0"/>
              <a:t> </a:t>
            </a:r>
            <a:r>
              <a:rPr lang="en-US" dirty="0">
                <a:sym typeface="Symbol"/>
              </a:rPr>
              <a:t>, </a:t>
            </a:r>
            <a:r>
              <a:rPr lang="en-US" dirty="0" err="1">
                <a:sym typeface="Symbol"/>
              </a:rPr>
              <a:t>Dx</a:t>
            </a:r>
            <a:r>
              <a:rPr lang="en-US" dirty="0">
                <a:sym typeface="Symbol"/>
              </a:rPr>
              <a:t>: “MCAS”</a:t>
            </a:r>
            <a:endParaRPr lang="en-US" dirty="0"/>
          </a:p>
          <a:p>
            <a:pPr eaLnBrk="1" hangingPunct="1"/>
            <a:r>
              <a:rPr lang="en-US" dirty="0"/>
              <a:t>Antihistamines: Good </a:t>
            </a:r>
            <a:r>
              <a:rPr lang="en-US" dirty="0" err="1"/>
              <a:t>Hgb</a:t>
            </a:r>
            <a:r>
              <a:rPr lang="en-US" dirty="0"/>
              <a:t> </a:t>
            </a:r>
            <a:r>
              <a:rPr lang="en-US" dirty="0">
                <a:sym typeface="Symbol"/>
              </a:rPr>
              <a:t> </a:t>
            </a:r>
            <a:r>
              <a:rPr lang="en-US" dirty="0"/>
              <a:t>in 4 weeks, no transfusions</a:t>
            </a:r>
          </a:p>
          <a:p>
            <a:pPr eaLnBrk="1" hangingPunct="1"/>
            <a:r>
              <a:rPr lang="en-US" dirty="0" err="1"/>
              <a:t>Imatinib</a:t>
            </a:r>
            <a:r>
              <a:rPr lang="en-US" dirty="0"/>
              <a:t> 200 mg/d added: </a:t>
            </a:r>
            <a:r>
              <a:rPr lang="en-US" dirty="0" err="1"/>
              <a:t>Hgb</a:t>
            </a:r>
            <a:r>
              <a:rPr lang="en-US" dirty="0"/>
              <a:t> normalized in 6 weeks</a:t>
            </a:r>
          </a:p>
          <a:p>
            <a:pPr eaLnBrk="1" hangingPunct="1"/>
            <a:r>
              <a:rPr lang="en-US" dirty="0"/>
              <a:t>“PRCA” relapsed 1 </a:t>
            </a:r>
            <a:r>
              <a:rPr lang="en-US" dirty="0" err="1"/>
              <a:t>yr</a:t>
            </a:r>
            <a:r>
              <a:rPr lang="en-US" dirty="0"/>
              <a:t> later</a:t>
            </a:r>
          </a:p>
          <a:p>
            <a:pPr lvl="1" eaLnBrk="1" hangingPunct="1"/>
            <a:r>
              <a:rPr lang="en-US" dirty="0"/>
              <a:t>Tried cromolyn (previously precluded by insurer): remission again in 4 </a:t>
            </a:r>
            <a:r>
              <a:rPr lang="en-US" dirty="0" err="1"/>
              <a:t>wks</a:t>
            </a:r>
            <a:endParaRPr lang="en-US" dirty="0"/>
          </a:p>
        </p:txBody>
      </p:sp>
      <p:sp>
        <p:nvSpPr>
          <p:cNvPr id="5" name="TextBox 3"/>
          <p:cNvSpPr txBox="1">
            <a:spLocks noChangeArrowheads="1"/>
          </p:cNvSpPr>
          <p:nvPr/>
        </p:nvSpPr>
        <p:spPr bwMode="auto">
          <a:xfrm>
            <a:off x="357188" y="6530622"/>
            <a:ext cx="7772400" cy="246062"/>
          </a:xfrm>
          <a:prstGeom prst="rect">
            <a:avLst/>
          </a:prstGeom>
          <a:noFill/>
          <a:ln w="9525">
            <a:noFill/>
            <a:miter lim="800000"/>
            <a:headEnd/>
            <a:tailEnd/>
          </a:ln>
        </p:spPr>
        <p:txBody>
          <a:bodyPr>
            <a:spAutoFit/>
          </a:bodyPr>
          <a:lstStyle/>
          <a:p>
            <a:r>
              <a:rPr lang="en-US" sz="1000" dirty="0">
                <a:latin typeface="Constantia" pitchFamily="18" charset="0"/>
              </a:rPr>
              <a:t>Afrin LB.  Pure red cell aplasia masquerading as mast cell activation disorder. </a:t>
            </a:r>
            <a:r>
              <a:rPr lang="en-US" sz="1000" i="1" dirty="0">
                <a:latin typeface="Constantia" pitchFamily="18" charset="0"/>
              </a:rPr>
              <a:t> </a:t>
            </a:r>
            <a:r>
              <a:rPr lang="en-US" sz="1000" i="1" dirty="0" err="1">
                <a:latin typeface="Constantia" pitchFamily="18" charset="0"/>
              </a:rPr>
              <a:t>Int</a:t>
            </a:r>
            <a:r>
              <a:rPr lang="en-US" sz="1000" i="1" dirty="0">
                <a:latin typeface="Constantia" pitchFamily="18" charset="0"/>
              </a:rPr>
              <a:t> J </a:t>
            </a:r>
            <a:r>
              <a:rPr lang="en-US" sz="1000" i="1" dirty="0" err="1">
                <a:latin typeface="Constantia" pitchFamily="18" charset="0"/>
              </a:rPr>
              <a:t>Hematol</a:t>
            </a:r>
            <a:r>
              <a:rPr lang="en-US" sz="1000" dirty="0">
                <a:latin typeface="Constantia" pitchFamily="18" charset="0"/>
              </a:rPr>
              <a:t> 2010 Jun; 91:907-908.</a:t>
            </a:r>
          </a:p>
        </p:txBody>
      </p:sp>
    </p:spTree>
    <p:extLst>
      <p:ext uri="{BB962C8B-B14F-4D97-AF65-F5344CB8AC3E}">
        <p14:creationId xmlns:p14="http://schemas.microsoft.com/office/powerpoint/2010/main" val="2961226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229" y="704850"/>
            <a:ext cx="8229600" cy="1143000"/>
          </a:xfrm>
        </p:spPr>
        <p:txBody>
          <a:bodyPr/>
          <a:lstStyle/>
          <a:p>
            <a:r>
              <a:rPr lang="en-US" dirty="0"/>
              <a:t>“Burning Mouth Syndrome”</a:t>
            </a:r>
          </a:p>
        </p:txBody>
      </p:sp>
      <p:sp>
        <p:nvSpPr>
          <p:cNvPr id="3" name="Content Placeholder 2"/>
          <p:cNvSpPr>
            <a:spLocks noGrp="1"/>
          </p:cNvSpPr>
          <p:nvPr>
            <p:ph idx="1"/>
          </p:nvPr>
        </p:nvSpPr>
        <p:spPr>
          <a:xfrm>
            <a:off x="226620" y="1935163"/>
            <a:ext cx="8917380" cy="4691062"/>
          </a:xfrm>
        </p:spPr>
        <p:txBody>
          <a:bodyPr>
            <a:normAutofit fontScale="92500" lnSpcReduction="10000"/>
          </a:bodyPr>
          <a:lstStyle/>
          <a:p>
            <a:r>
              <a:rPr lang="en-US" dirty="0"/>
              <a:t>2004: 50ish woman, new constant “burning” pain throughout GI tract, pain score 10/10 in mouth</a:t>
            </a:r>
          </a:p>
          <a:p>
            <a:r>
              <a:rPr lang="en-US" dirty="0"/>
              <a:t>Very extensive evaluations over a year </a:t>
            </a:r>
            <a:r>
              <a:rPr lang="en-US" dirty="0">
                <a:sym typeface="Webdings"/>
              </a:rPr>
              <a:t>all negative </a:t>
            </a:r>
            <a:r>
              <a:rPr lang="en-US" dirty="0"/>
              <a:t>except for finding mild chronic stomach inflammation and, finally, a 100-fold elevated serum chromogranin A (</a:t>
            </a:r>
            <a:r>
              <a:rPr lang="en-US" dirty="0" err="1"/>
              <a:t>CgA</a:t>
            </a:r>
            <a:r>
              <a:rPr lang="en-US" dirty="0"/>
              <a:t>) (not on PPIs)</a:t>
            </a:r>
          </a:p>
          <a:p>
            <a:r>
              <a:rPr lang="en-US" dirty="0"/>
              <a:t>Neuroendocrine (NE) malignancy?</a:t>
            </a:r>
          </a:p>
          <a:p>
            <a:pPr lvl="1"/>
            <a:r>
              <a:rPr lang="en-US" dirty="0"/>
              <a:t>Miserable from pain, but didn’t look like she had cancer of any sort</a:t>
            </a:r>
          </a:p>
          <a:p>
            <a:pPr lvl="1"/>
            <a:r>
              <a:rPr lang="en-US" dirty="0"/>
              <a:t>Extensive cancer search negative</a:t>
            </a:r>
          </a:p>
          <a:p>
            <a:pPr lvl="1"/>
            <a:r>
              <a:rPr lang="en-US" dirty="0"/>
              <a:t>T0p five U.S. NE cancer experts consulted</a:t>
            </a:r>
          </a:p>
          <a:p>
            <a:pPr lvl="2"/>
            <a:r>
              <a:rPr lang="en-US" dirty="0"/>
              <a:t>Unanimous opinion: </a:t>
            </a:r>
            <a:r>
              <a:rPr lang="en-US" dirty="0">
                <a:sym typeface="Symbol"/>
              </a:rPr>
              <a:t></a:t>
            </a:r>
            <a:r>
              <a:rPr lang="en-US" dirty="0" err="1">
                <a:sym typeface="Symbol"/>
              </a:rPr>
              <a:t>CgA</a:t>
            </a:r>
            <a:r>
              <a:rPr lang="en-US" dirty="0">
                <a:sym typeface="Symbol"/>
              </a:rPr>
              <a:t> </a:t>
            </a:r>
            <a:r>
              <a:rPr lang="en-US" dirty="0"/>
              <a:t>must be due to NE cancer, keep looking</a:t>
            </a:r>
          </a:p>
          <a:p>
            <a:r>
              <a:rPr lang="en-US" dirty="0"/>
              <a:t>MC disease?</a:t>
            </a:r>
          </a:p>
          <a:p>
            <a:pPr lvl="1"/>
            <a:r>
              <a:rPr lang="en-US" dirty="0"/>
              <a:t>Blood/urine markers normal; marrow, oral mucosa biopsies normal</a:t>
            </a:r>
          </a:p>
        </p:txBody>
      </p:sp>
      <p:sp>
        <p:nvSpPr>
          <p:cNvPr id="4" name="TextBox 3"/>
          <p:cNvSpPr txBox="1">
            <a:spLocks noChangeArrowheads="1"/>
          </p:cNvSpPr>
          <p:nvPr/>
        </p:nvSpPr>
        <p:spPr bwMode="auto">
          <a:xfrm>
            <a:off x="357188" y="6503988"/>
            <a:ext cx="7772400" cy="244475"/>
          </a:xfrm>
          <a:prstGeom prst="rect">
            <a:avLst/>
          </a:prstGeom>
          <a:noFill/>
          <a:ln w="9525">
            <a:noFill/>
            <a:miter lim="800000"/>
            <a:headEnd/>
            <a:tailEnd/>
          </a:ln>
        </p:spPr>
        <p:txBody>
          <a:bodyPr>
            <a:spAutoFit/>
          </a:bodyPr>
          <a:lstStyle/>
          <a:p>
            <a:r>
              <a:rPr lang="en-US" sz="1000" dirty="0">
                <a:latin typeface="Constantia" pitchFamily="18" charset="0"/>
              </a:rPr>
              <a:t>Afrin LB.  Burning Mouth Syndrome and Mast Cell Activation Disorder. </a:t>
            </a:r>
            <a:r>
              <a:rPr lang="en-US" sz="1000" i="1" dirty="0">
                <a:latin typeface="Constantia" pitchFamily="18" charset="0"/>
              </a:rPr>
              <a:t> Oral Surg Oral Med Oral Path </a:t>
            </a:r>
            <a:r>
              <a:rPr lang="en-US" sz="1000" i="1" dirty="0" err="1">
                <a:latin typeface="Constantia" pitchFamily="18" charset="0"/>
              </a:rPr>
              <a:t>Endodontol</a:t>
            </a:r>
            <a:r>
              <a:rPr lang="en-US" sz="1000" dirty="0">
                <a:latin typeface="Constantia" pitchFamily="18" charset="0"/>
              </a:rPr>
              <a:t> 2011;111:465-472.</a:t>
            </a:r>
          </a:p>
        </p:txBody>
      </p:sp>
    </p:spTree>
    <p:extLst>
      <p:ext uri="{BB962C8B-B14F-4D97-AF65-F5344CB8AC3E}">
        <p14:creationId xmlns:p14="http://schemas.microsoft.com/office/powerpoint/2010/main" val="314021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“Burning Mouth Syndrome”</a:t>
            </a:r>
          </a:p>
        </p:txBody>
      </p:sp>
      <p:sp>
        <p:nvSpPr>
          <p:cNvPr id="3" name="Content Placeholder 2"/>
          <p:cNvSpPr>
            <a:spLocks noGrp="1"/>
          </p:cNvSpPr>
          <p:nvPr>
            <p:ph idx="1"/>
          </p:nvPr>
        </p:nvSpPr>
        <p:spPr>
          <a:xfrm>
            <a:off x="457199" y="1935163"/>
            <a:ext cx="8424407" cy="4389437"/>
          </a:xfrm>
        </p:spPr>
        <p:txBody>
          <a:bodyPr>
            <a:normAutofit lnSpcReduction="10000"/>
          </a:bodyPr>
          <a:lstStyle/>
          <a:p>
            <a:r>
              <a:rPr lang="en-US" dirty="0"/>
              <a:t>Early ’09: Revisited old gastric biopsy with CD117 staining, showing </a:t>
            </a:r>
            <a:r>
              <a:rPr lang="en-US" dirty="0">
                <a:sym typeface="Symbol"/>
              </a:rPr>
              <a:t></a:t>
            </a:r>
            <a:r>
              <a:rPr lang="en-US" dirty="0"/>
              <a:t>MCs (but not in pattern suggestive of </a:t>
            </a:r>
            <a:r>
              <a:rPr lang="en-US" dirty="0" err="1"/>
              <a:t>mastocytosis</a:t>
            </a:r>
            <a:r>
              <a:rPr lang="en-US" dirty="0"/>
              <a:t>)</a:t>
            </a:r>
          </a:p>
          <a:p>
            <a:r>
              <a:rPr lang="en-US" dirty="0" err="1"/>
              <a:t>Dx</a:t>
            </a:r>
            <a:r>
              <a:rPr lang="en-US" dirty="0"/>
              <a:t>: mast cell activation syndrome (MCAS)</a:t>
            </a:r>
          </a:p>
          <a:p>
            <a:r>
              <a:rPr lang="en-US" dirty="0"/>
              <a:t>Antihistamines/NSAIDs:  Pain </a:t>
            </a:r>
            <a:r>
              <a:rPr lang="en-US" dirty="0">
                <a:sym typeface="Symbol"/>
              </a:rPr>
              <a:t> </a:t>
            </a:r>
            <a:r>
              <a:rPr lang="en-US" dirty="0"/>
              <a:t>to 1/10 overnight</a:t>
            </a:r>
          </a:p>
          <a:p>
            <a:r>
              <a:rPr lang="en-US" dirty="0"/>
              <a:t>MCAS found in every subsequent “idiopathic” BMS patient I’ve examined</a:t>
            </a:r>
          </a:p>
          <a:p>
            <a:pPr lvl="1"/>
            <a:r>
              <a:rPr lang="en-US" dirty="0"/>
              <a:t>Different abnormal MC mediator patterns in blood/urine in different patients</a:t>
            </a:r>
          </a:p>
          <a:p>
            <a:pPr lvl="1"/>
            <a:r>
              <a:rPr lang="en-US" dirty="0">
                <a:sym typeface="Symbol"/>
              </a:rPr>
              <a:t></a:t>
            </a:r>
            <a:r>
              <a:rPr lang="en-US" dirty="0"/>
              <a:t>MCs in GI tract biopsies when checked</a:t>
            </a:r>
          </a:p>
          <a:p>
            <a:pPr lvl="1"/>
            <a:r>
              <a:rPr lang="en-US" dirty="0"/>
              <a:t>All responding to various MC-targeted therapies</a:t>
            </a:r>
          </a:p>
        </p:txBody>
      </p:sp>
      <p:sp>
        <p:nvSpPr>
          <p:cNvPr id="4" name="TextBox 3"/>
          <p:cNvSpPr txBox="1">
            <a:spLocks noChangeArrowheads="1"/>
          </p:cNvSpPr>
          <p:nvPr/>
        </p:nvSpPr>
        <p:spPr bwMode="auto">
          <a:xfrm>
            <a:off x="357188" y="6503988"/>
            <a:ext cx="7772400" cy="244475"/>
          </a:xfrm>
          <a:prstGeom prst="rect">
            <a:avLst/>
          </a:prstGeom>
          <a:noFill/>
          <a:ln w="9525">
            <a:noFill/>
            <a:miter lim="800000"/>
            <a:headEnd/>
            <a:tailEnd/>
          </a:ln>
        </p:spPr>
        <p:txBody>
          <a:bodyPr>
            <a:spAutoFit/>
          </a:bodyPr>
          <a:lstStyle/>
          <a:p>
            <a:r>
              <a:rPr lang="en-US" sz="1000" dirty="0">
                <a:latin typeface="Constantia" pitchFamily="18" charset="0"/>
              </a:rPr>
              <a:t>Afrin LB.  Burning Mouth Syndrome and Mast Cell Activation Disorder. </a:t>
            </a:r>
            <a:r>
              <a:rPr lang="en-US" sz="1000" i="1" dirty="0">
                <a:latin typeface="Constantia" pitchFamily="18" charset="0"/>
              </a:rPr>
              <a:t> Oral Surg Oral Med Oral Path </a:t>
            </a:r>
            <a:r>
              <a:rPr lang="en-US" sz="1000" i="1" dirty="0" err="1">
                <a:latin typeface="Constantia" pitchFamily="18" charset="0"/>
              </a:rPr>
              <a:t>Endodontol</a:t>
            </a:r>
            <a:r>
              <a:rPr lang="en-US" sz="1000" dirty="0">
                <a:latin typeface="Constantia" pitchFamily="18" charset="0"/>
              </a:rPr>
              <a:t> 2011;111(4):465-472.</a:t>
            </a:r>
          </a:p>
        </p:txBody>
      </p:sp>
    </p:spTree>
    <p:extLst>
      <p:ext uri="{BB962C8B-B14F-4D97-AF65-F5344CB8AC3E}">
        <p14:creationId xmlns:p14="http://schemas.microsoft.com/office/powerpoint/2010/main" val="3806829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247" y="704850"/>
            <a:ext cx="8857753" cy="1143000"/>
          </a:xfrm>
        </p:spPr>
        <p:txBody>
          <a:bodyPr>
            <a:normAutofit fontScale="90000"/>
          </a:bodyPr>
          <a:lstStyle/>
          <a:p>
            <a:r>
              <a:rPr lang="en-US" dirty="0"/>
              <a:t>Highly divergent presentations, but…</a:t>
            </a:r>
          </a:p>
        </p:txBody>
      </p:sp>
      <p:sp>
        <p:nvSpPr>
          <p:cNvPr id="3" name="Content Placeholder 2"/>
          <p:cNvSpPr>
            <a:spLocks noGrp="1"/>
          </p:cNvSpPr>
          <p:nvPr>
            <p:ph idx="1"/>
          </p:nvPr>
        </p:nvSpPr>
        <p:spPr>
          <a:xfrm>
            <a:off x="226621" y="1935163"/>
            <a:ext cx="8229600" cy="4389437"/>
          </a:xfrm>
        </p:spPr>
        <p:txBody>
          <a:bodyPr/>
          <a:lstStyle/>
          <a:p>
            <a:r>
              <a:rPr lang="en-US" dirty="0"/>
              <a:t>…same root disease?</a:t>
            </a:r>
          </a:p>
          <a:p>
            <a:r>
              <a:rPr lang="en-US" dirty="0"/>
              <a:t>How can “one disease” (MCAS) do this?</a:t>
            </a:r>
          </a:p>
          <a:p>
            <a:r>
              <a:rPr lang="en-US" dirty="0"/>
              <a:t>Could other “weird” presentations be possible?</a:t>
            </a:r>
            <a:br>
              <a:rPr lang="en-US" dirty="0"/>
            </a:br>
            <a:br>
              <a:rPr lang="en-US" dirty="0"/>
            </a:br>
            <a:br>
              <a:rPr lang="en-US" dirty="0"/>
            </a:br>
            <a:r>
              <a:rPr lang="en-US" dirty="0"/>
              <a:t>But hold on a second.  Before talking more about this “new” mast cell disease, let’s back up to look at what we’ve long known about diseases of the mast cell…</a:t>
            </a:r>
          </a:p>
        </p:txBody>
      </p:sp>
    </p:spTree>
    <p:extLst>
      <p:ext uri="{BB962C8B-B14F-4D97-AF65-F5344CB8AC3E}">
        <p14:creationId xmlns:p14="http://schemas.microsoft.com/office/powerpoint/2010/main" val="204930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6565"/>
            <a:ext cx="8229600" cy="1143000"/>
          </a:xfrm>
        </p:spPr>
        <p:txBody>
          <a:bodyPr>
            <a:normAutofit/>
          </a:bodyPr>
          <a:lstStyle/>
          <a:p>
            <a:pPr eaLnBrk="1" fontAlgn="auto" hangingPunct="1">
              <a:spcAft>
                <a:spcPts val="0"/>
              </a:spcAft>
              <a:defRPr/>
            </a:pPr>
            <a:r>
              <a:rPr lang="en-US" dirty="0"/>
              <a:t>Allergic Diseases</a:t>
            </a:r>
          </a:p>
        </p:txBody>
      </p:sp>
      <p:sp>
        <p:nvSpPr>
          <p:cNvPr id="15362" name="Content Placeholder 2"/>
          <p:cNvSpPr>
            <a:spLocks noGrp="1"/>
          </p:cNvSpPr>
          <p:nvPr>
            <p:ph idx="1"/>
          </p:nvPr>
        </p:nvSpPr>
        <p:spPr>
          <a:xfrm>
            <a:off x="457200" y="1656878"/>
            <a:ext cx="8229600" cy="4584891"/>
          </a:xfrm>
        </p:spPr>
        <p:txBody>
          <a:bodyPr>
            <a:normAutofit fontScale="92500" lnSpcReduction="20000"/>
          </a:bodyPr>
          <a:lstStyle/>
          <a:p>
            <a:pPr eaLnBrk="1" hangingPunct="1"/>
            <a:r>
              <a:rPr lang="en-US" dirty="0"/>
              <a:t>Allergy, asthma, angioedema, </a:t>
            </a:r>
            <a:r>
              <a:rPr lang="en-US" dirty="0" err="1"/>
              <a:t>urticaria</a:t>
            </a:r>
            <a:r>
              <a:rPr lang="en-US" dirty="0"/>
              <a:t>, anaphylaxis</a:t>
            </a:r>
          </a:p>
          <a:p>
            <a:pPr eaLnBrk="1" hangingPunct="1"/>
            <a:r>
              <a:rPr lang="en-US" dirty="0"/>
              <a:t>2013: 700 million suffer allergic diseases worldwide</a:t>
            </a:r>
          </a:p>
          <a:p>
            <a:pPr lvl="1" eaLnBrk="1" hangingPunct="1"/>
            <a:r>
              <a:rPr lang="en-US" dirty="0"/>
              <a:t>10% of preschoolers worldwide now have food allergies</a:t>
            </a:r>
          </a:p>
          <a:p>
            <a:pPr eaLnBrk="1" hangingPunct="1"/>
            <a:r>
              <a:rPr lang="en-US" dirty="0"/>
              <a:t>Steadily increasing incidence/prevalence across all ages</a:t>
            </a:r>
          </a:p>
          <a:p>
            <a:pPr lvl="1" eaLnBrk="1" hangingPunct="1"/>
            <a:r>
              <a:rPr lang="en-US" dirty="0"/>
              <a:t>e.g., China (prevalence): 1999: 3.5%; 2009: 7.7%</a:t>
            </a:r>
          </a:p>
          <a:p>
            <a:pPr lvl="1" eaLnBrk="1" hangingPunct="1"/>
            <a:r>
              <a:rPr lang="en-US" dirty="0"/>
              <a:t>Greatest increases in children &lt; 5 years old</a:t>
            </a:r>
          </a:p>
          <a:p>
            <a:pPr eaLnBrk="1" hangingPunct="1"/>
            <a:r>
              <a:rPr lang="en-US" dirty="0"/>
              <a:t>Allergic diseases are conditioned by a number of genes and influenced by environmental factors</a:t>
            </a:r>
          </a:p>
          <a:p>
            <a:pPr lvl="1" eaLnBrk="1" hangingPunct="1"/>
            <a:r>
              <a:rPr lang="en-US" dirty="0"/>
              <a:t>Incidence of allergic disease in children if…</a:t>
            </a:r>
          </a:p>
          <a:p>
            <a:pPr lvl="2" eaLnBrk="1" hangingPunct="1"/>
            <a:r>
              <a:rPr lang="en-US" dirty="0"/>
              <a:t>…neither parent suffers allergic disease: 5-15%</a:t>
            </a:r>
          </a:p>
          <a:p>
            <a:pPr lvl="2" eaLnBrk="1" hangingPunct="1"/>
            <a:r>
              <a:rPr lang="en-US" dirty="0"/>
              <a:t>…only one parent suffers allergic disease: 20-40%</a:t>
            </a:r>
          </a:p>
          <a:p>
            <a:pPr lvl="2" eaLnBrk="1" hangingPunct="1"/>
            <a:r>
              <a:rPr lang="en-US" dirty="0"/>
              <a:t>…both parents suffer allergic disease: ≥ 60%</a:t>
            </a:r>
          </a:p>
          <a:p>
            <a:pPr eaLnBrk="1" hangingPunct="1"/>
            <a:r>
              <a:rPr lang="en-US" dirty="0"/>
              <a:t>Relatively little mortality, but significant </a:t>
            </a:r>
            <a:r>
              <a:rPr lang="en-US" dirty="0" err="1"/>
              <a:t>QoL</a:t>
            </a:r>
            <a:r>
              <a:rPr lang="en-US" dirty="0"/>
              <a:t> effects</a:t>
            </a:r>
          </a:p>
          <a:p>
            <a:pPr eaLnBrk="1" hangingPunct="1"/>
            <a:endParaRPr lang="en-US" dirty="0"/>
          </a:p>
        </p:txBody>
      </p:sp>
      <p:sp>
        <p:nvSpPr>
          <p:cNvPr id="4" name="TextBox 3"/>
          <p:cNvSpPr txBox="1">
            <a:spLocks noChangeArrowheads="1"/>
          </p:cNvSpPr>
          <p:nvPr/>
        </p:nvSpPr>
        <p:spPr bwMode="auto">
          <a:xfrm>
            <a:off x="388937" y="6174930"/>
            <a:ext cx="8421107" cy="707886"/>
          </a:xfrm>
          <a:prstGeom prst="rect">
            <a:avLst/>
          </a:prstGeom>
          <a:noFill/>
          <a:ln w="9525">
            <a:noFill/>
            <a:miter lim="800000"/>
            <a:headEnd/>
            <a:tailEnd/>
          </a:ln>
        </p:spPr>
        <p:txBody>
          <a:bodyPr wrap="square">
            <a:spAutoFit/>
          </a:bodyPr>
          <a:lstStyle/>
          <a:p>
            <a:r>
              <a:rPr lang="en-US" sz="1000" dirty="0">
                <a:latin typeface="Constantia" pitchFamily="18" charset="0"/>
              </a:rPr>
              <a:t>1. Prescott SL et al.  A global survey of changing patterns of food allergy burden in children.  World Allergy </a:t>
            </a:r>
            <a:r>
              <a:rPr lang="en-US" sz="1000" dirty="0" err="1">
                <a:latin typeface="Constantia" pitchFamily="18" charset="0"/>
              </a:rPr>
              <a:t>Organiz</a:t>
            </a:r>
            <a:r>
              <a:rPr lang="en-US" sz="1000" dirty="0">
                <a:latin typeface="Constantia" pitchFamily="18" charset="0"/>
              </a:rPr>
              <a:t> J 2013;6:21, pp. 1-12.</a:t>
            </a:r>
          </a:p>
          <a:p>
            <a:r>
              <a:rPr lang="en-US" sz="1000" dirty="0">
                <a:latin typeface="Constantia" pitchFamily="18" charset="0"/>
              </a:rPr>
              <a:t>2. </a:t>
            </a:r>
            <a:r>
              <a:rPr lang="en-US" sz="1000" dirty="0" err="1">
                <a:latin typeface="Constantia" pitchFamily="18" charset="0"/>
              </a:rPr>
              <a:t>Pawlinska-Chmara</a:t>
            </a:r>
            <a:r>
              <a:rPr lang="en-US" sz="1000" dirty="0">
                <a:latin typeface="Constantia" pitchFamily="18" charset="0"/>
              </a:rPr>
              <a:t> R et al., Effect of Socio-Economic Status on Quality of Life in People Affected with Respiratory Allergy, pp. 385-392, in M. </a:t>
            </a:r>
            <a:r>
              <a:rPr lang="en-US" sz="1000" dirty="0" err="1">
                <a:latin typeface="Constantia" pitchFamily="18" charset="0"/>
              </a:rPr>
              <a:t>Pokorski</a:t>
            </a:r>
            <a:r>
              <a:rPr lang="en-US" sz="1000" dirty="0">
                <a:latin typeface="Constantia" pitchFamily="18" charset="0"/>
              </a:rPr>
              <a:t> (ed.), </a:t>
            </a:r>
            <a:r>
              <a:rPr lang="en-US" sz="1000" i="1" dirty="0">
                <a:latin typeface="Constantia" pitchFamily="18" charset="0"/>
              </a:rPr>
              <a:t>Neurobiology of Respiration</a:t>
            </a:r>
            <a:r>
              <a:rPr lang="en-US" sz="1000" dirty="0">
                <a:latin typeface="Constantia" pitchFamily="18" charset="0"/>
              </a:rPr>
              <a:t>, Advances in Experimental Medicine and Biology 788, DOI 10.1007/978-94-007-6627-3_52, Springer </a:t>
            </a:r>
            <a:r>
              <a:rPr lang="en-US" sz="1000" dirty="0" err="1">
                <a:latin typeface="Constantia" pitchFamily="18" charset="0"/>
              </a:rPr>
              <a:t>Science+Business</a:t>
            </a:r>
            <a:r>
              <a:rPr lang="en-US" sz="1000" dirty="0">
                <a:latin typeface="Constantia" pitchFamily="18" charset="0"/>
              </a:rPr>
              <a:t> Media Dordrecht 2013.</a:t>
            </a:r>
          </a:p>
        </p:txBody>
      </p:sp>
    </p:spTree>
    <p:custDataLst>
      <p:tags r:id="rId1"/>
    </p:custDataLst>
    <p:extLst>
      <p:ext uri="{BB962C8B-B14F-4D97-AF65-F5344CB8AC3E}">
        <p14:creationId xmlns:p14="http://schemas.microsoft.com/office/powerpoint/2010/main" val="3526163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457200" y="247650"/>
            <a:ext cx="8229600" cy="1143000"/>
          </a:xfrm>
        </p:spPr>
        <p:txBody>
          <a:bodyPr/>
          <a:lstStyle/>
          <a:p>
            <a:pPr eaLnBrk="1" hangingPunct="1"/>
            <a:r>
              <a:rPr lang="en-US" dirty="0" err="1"/>
              <a:t>Mastocytosis</a:t>
            </a:r>
            <a:r>
              <a:rPr lang="en-US" dirty="0"/>
              <a:t>: A Long History</a:t>
            </a:r>
          </a:p>
        </p:txBody>
      </p:sp>
      <p:sp>
        <p:nvSpPr>
          <p:cNvPr id="28674" name="Content Placeholder 2"/>
          <p:cNvSpPr>
            <a:spLocks noGrp="1"/>
          </p:cNvSpPr>
          <p:nvPr>
            <p:ph idx="1"/>
          </p:nvPr>
        </p:nvSpPr>
        <p:spPr>
          <a:xfrm>
            <a:off x="471488" y="1450975"/>
            <a:ext cx="6108700" cy="4922838"/>
          </a:xfrm>
        </p:spPr>
        <p:txBody>
          <a:bodyPr/>
          <a:lstStyle/>
          <a:p>
            <a:pPr eaLnBrk="1" hangingPunct="1">
              <a:lnSpc>
                <a:spcPct val="80000"/>
              </a:lnSpc>
            </a:pPr>
            <a:r>
              <a:rPr lang="en-US" sz="2200" dirty="0"/>
              <a:t>1869: </a:t>
            </a:r>
            <a:r>
              <a:rPr lang="en-US" sz="2200" dirty="0" err="1"/>
              <a:t>Urticaria</a:t>
            </a:r>
            <a:r>
              <a:rPr lang="en-US" sz="2200" dirty="0"/>
              <a:t> </a:t>
            </a:r>
            <a:r>
              <a:rPr lang="en-US" sz="2200" dirty="0" err="1"/>
              <a:t>pigmentosa</a:t>
            </a:r>
            <a:r>
              <a:rPr lang="en-US" sz="2200" dirty="0"/>
              <a:t> (UP) first described</a:t>
            </a:r>
          </a:p>
          <a:p>
            <a:pPr eaLnBrk="1" hangingPunct="1">
              <a:lnSpc>
                <a:spcPct val="80000"/>
              </a:lnSpc>
            </a:pPr>
            <a:r>
              <a:rPr lang="en-US" sz="2200" dirty="0"/>
              <a:t>1877: First description of the </a:t>
            </a:r>
            <a:r>
              <a:rPr lang="en-US" sz="2200" i="1" dirty="0" err="1"/>
              <a:t>mastzelle</a:t>
            </a:r>
            <a:endParaRPr lang="en-US" sz="2200" dirty="0"/>
          </a:p>
          <a:p>
            <a:pPr eaLnBrk="1" hangingPunct="1">
              <a:lnSpc>
                <a:spcPct val="80000"/>
              </a:lnSpc>
            </a:pPr>
            <a:r>
              <a:rPr lang="en-US" sz="2200" dirty="0"/>
              <a:t>1887: UP linked with </a:t>
            </a:r>
            <a:r>
              <a:rPr lang="en-US" sz="2200" i="1" dirty="0" err="1"/>
              <a:t>mastzelles</a:t>
            </a:r>
            <a:endParaRPr lang="en-US" sz="2200" dirty="0"/>
          </a:p>
          <a:p>
            <a:pPr eaLnBrk="1" hangingPunct="1">
              <a:lnSpc>
                <a:spcPct val="80000"/>
              </a:lnSpc>
            </a:pPr>
            <a:r>
              <a:rPr lang="en-US" sz="2200" dirty="0"/>
              <a:t>1933: Suggestion of linkage with internal </a:t>
            </a:r>
            <a:r>
              <a:rPr lang="en-US" sz="2200" dirty="0" err="1"/>
              <a:t>dz</a:t>
            </a:r>
            <a:endParaRPr lang="en-US" sz="2200" dirty="0"/>
          </a:p>
          <a:p>
            <a:pPr eaLnBrk="1" hangingPunct="1">
              <a:lnSpc>
                <a:spcPct val="80000"/>
              </a:lnSpc>
            </a:pPr>
            <a:r>
              <a:rPr lang="en-US" sz="2200" dirty="0"/>
              <a:t>1939: MC heparin identified</a:t>
            </a:r>
          </a:p>
          <a:p>
            <a:pPr eaLnBrk="1" hangingPunct="1">
              <a:lnSpc>
                <a:spcPct val="80000"/>
              </a:lnSpc>
            </a:pPr>
            <a:r>
              <a:rPr lang="en-US" sz="2200" dirty="0"/>
              <a:t>1949: Definitive linkage with systemic </a:t>
            </a:r>
            <a:r>
              <a:rPr lang="en-US" sz="2200" dirty="0" err="1"/>
              <a:t>dz</a:t>
            </a:r>
            <a:endParaRPr lang="en-US" sz="2200" dirty="0"/>
          </a:p>
          <a:p>
            <a:pPr eaLnBrk="1" hangingPunct="1">
              <a:lnSpc>
                <a:spcPct val="80000"/>
              </a:lnSpc>
            </a:pPr>
            <a:r>
              <a:rPr lang="en-US" sz="2200" dirty="0"/>
              <a:t>1953: MC histamine identified</a:t>
            </a:r>
          </a:p>
          <a:p>
            <a:pPr eaLnBrk="1" hangingPunct="1">
              <a:lnSpc>
                <a:spcPct val="80000"/>
              </a:lnSpc>
            </a:pPr>
            <a:r>
              <a:rPr lang="en-US" sz="2200" dirty="0"/>
              <a:t>1987: MC </a:t>
            </a:r>
            <a:r>
              <a:rPr lang="en-US" sz="2200" dirty="0" err="1"/>
              <a:t>tryptase</a:t>
            </a:r>
            <a:r>
              <a:rPr lang="en-US" sz="2200" dirty="0"/>
              <a:t> identified</a:t>
            </a:r>
          </a:p>
          <a:p>
            <a:pPr eaLnBrk="1" hangingPunct="1">
              <a:lnSpc>
                <a:spcPct val="80000"/>
              </a:lnSpc>
            </a:pPr>
            <a:r>
              <a:rPr lang="en-US" sz="2200" dirty="0"/>
              <a:t>1988: Travis classification</a:t>
            </a:r>
          </a:p>
          <a:p>
            <a:pPr eaLnBrk="1" hangingPunct="1">
              <a:lnSpc>
                <a:spcPct val="80000"/>
              </a:lnSpc>
            </a:pPr>
            <a:r>
              <a:rPr lang="en-US" sz="2200" dirty="0"/>
              <a:t>1988: First conception “MCAS” might exist</a:t>
            </a:r>
          </a:p>
          <a:p>
            <a:pPr eaLnBrk="1" hangingPunct="1">
              <a:lnSpc>
                <a:spcPct val="80000"/>
              </a:lnSpc>
            </a:pPr>
            <a:r>
              <a:rPr lang="en-US" sz="2200" dirty="0"/>
              <a:t>1995: KIT activating mutation D816V identified</a:t>
            </a:r>
          </a:p>
          <a:p>
            <a:pPr eaLnBrk="1" hangingPunct="1">
              <a:lnSpc>
                <a:spcPct val="80000"/>
              </a:lnSpc>
            </a:pPr>
            <a:r>
              <a:rPr lang="en-US" sz="2200" dirty="0"/>
              <a:t>1998: Unique flow </a:t>
            </a:r>
            <a:r>
              <a:rPr lang="en-US" sz="2200" dirty="0" err="1"/>
              <a:t>cytometric</a:t>
            </a:r>
            <a:r>
              <a:rPr lang="en-US" sz="2200" dirty="0"/>
              <a:t> signature found</a:t>
            </a:r>
          </a:p>
          <a:p>
            <a:pPr lvl="1" eaLnBrk="1" hangingPunct="1">
              <a:lnSpc>
                <a:spcPct val="80000"/>
              </a:lnSpc>
            </a:pPr>
            <a:r>
              <a:rPr lang="en-US" sz="2000" dirty="0"/>
              <a:t>CD117 + (CD25 and/or CD2)</a:t>
            </a:r>
          </a:p>
          <a:p>
            <a:pPr eaLnBrk="1" hangingPunct="1">
              <a:lnSpc>
                <a:spcPct val="80000"/>
              </a:lnSpc>
            </a:pPr>
            <a:r>
              <a:rPr lang="en-US" sz="2200" dirty="0"/>
              <a:t>2001: WHO classification and </a:t>
            </a:r>
            <a:r>
              <a:rPr lang="en-US" sz="2200" dirty="0" err="1"/>
              <a:t>imatinib</a:t>
            </a:r>
            <a:endParaRPr lang="en-US" sz="2200" dirty="0"/>
          </a:p>
          <a:p>
            <a:pPr eaLnBrk="1" hangingPunct="1">
              <a:lnSpc>
                <a:spcPct val="80000"/>
              </a:lnSpc>
            </a:pPr>
            <a:r>
              <a:rPr lang="en-US" sz="2200" dirty="0"/>
              <a:t>MC </a:t>
            </a:r>
            <a:r>
              <a:rPr lang="en-US" sz="2200" u="sng" dirty="0"/>
              <a:t>neoplasia</a:t>
            </a:r>
            <a:r>
              <a:rPr lang="en-US" sz="2200" dirty="0"/>
              <a:t> is morbid only in rare, aggressive forms; MC </a:t>
            </a:r>
            <a:r>
              <a:rPr lang="en-US" sz="2200" u="sng" dirty="0"/>
              <a:t>activation</a:t>
            </a:r>
            <a:r>
              <a:rPr lang="en-US" sz="2200" dirty="0"/>
              <a:t> is what causes symptoms</a:t>
            </a:r>
          </a:p>
        </p:txBody>
      </p:sp>
      <p:pic>
        <p:nvPicPr>
          <p:cNvPr id="14" name="Picture 13" descr="mc7.png"/>
          <p:cNvPicPr>
            <a:picLocks noChangeAspect="1"/>
          </p:cNvPicPr>
          <p:nvPr/>
        </p:nvPicPr>
        <p:blipFill>
          <a:blip r:embed="rId2" cstate="print"/>
          <a:srcRect/>
          <a:stretch>
            <a:fillRect/>
          </a:stretch>
        </p:blipFill>
        <p:spPr bwMode="auto">
          <a:xfrm>
            <a:off x="6296025" y="2336800"/>
            <a:ext cx="2759075" cy="2073275"/>
          </a:xfrm>
          <a:prstGeom prst="rect">
            <a:avLst/>
          </a:prstGeom>
          <a:noFill/>
          <a:ln w="9525">
            <a:noFill/>
            <a:miter lim="800000"/>
            <a:headEnd/>
            <a:tailEnd/>
          </a:ln>
        </p:spPr>
      </p:pic>
      <p:pic>
        <p:nvPicPr>
          <p:cNvPr id="17" name="Picture 16" descr="mc8.png"/>
          <p:cNvPicPr>
            <a:picLocks noChangeAspect="1"/>
          </p:cNvPicPr>
          <p:nvPr/>
        </p:nvPicPr>
        <p:blipFill>
          <a:blip r:embed="rId3" cstate="print"/>
          <a:srcRect/>
          <a:stretch>
            <a:fillRect/>
          </a:stretch>
        </p:blipFill>
        <p:spPr bwMode="auto">
          <a:xfrm>
            <a:off x="6283325" y="2327275"/>
            <a:ext cx="2776538" cy="2079625"/>
          </a:xfrm>
          <a:prstGeom prst="rect">
            <a:avLst/>
          </a:prstGeom>
          <a:noFill/>
          <a:ln w="9525">
            <a:noFill/>
            <a:miter lim="800000"/>
            <a:headEnd/>
            <a:tailEnd/>
          </a:ln>
        </p:spPr>
      </p:pic>
      <p:pic>
        <p:nvPicPr>
          <p:cNvPr id="18" name="Picture 17" descr="mc6.png"/>
          <p:cNvPicPr>
            <a:picLocks noChangeAspect="1"/>
          </p:cNvPicPr>
          <p:nvPr/>
        </p:nvPicPr>
        <p:blipFill>
          <a:blip r:embed="rId4" cstate="print"/>
          <a:srcRect/>
          <a:stretch>
            <a:fillRect/>
          </a:stretch>
        </p:blipFill>
        <p:spPr bwMode="auto">
          <a:xfrm>
            <a:off x="6289675" y="2330450"/>
            <a:ext cx="2755900" cy="2062163"/>
          </a:xfrm>
          <a:prstGeom prst="rect">
            <a:avLst/>
          </a:prstGeom>
          <a:noFill/>
          <a:ln w="9525">
            <a:noFill/>
            <a:miter lim="800000"/>
            <a:headEnd/>
            <a:tailEnd/>
          </a:ln>
        </p:spPr>
      </p:pic>
      <p:pic>
        <p:nvPicPr>
          <p:cNvPr id="19" name="Picture 18" descr="mc11.jpg"/>
          <p:cNvPicPr>
            <a:picLocks noChangeAspect="1"/>
          </p:cNvPicPr>
          <p:nvPr/>
        </p:nvPicPr>
        <p:blipFill>
          <a:blip r:embed="rId5" cstate="print"/>
          <a:srcRect/>
          <a:stretch>
            <a:fillRect/>
          </a:stretch>
        </p:blipFill>
        <p:spPr bwMode="auto">
          <a:xfrm>
            <a:off x="6288088" y="2373313"/>
            <a:ext cx="2747962" cy="1824037"/>
          </a:xfrm>
          <a:prstGeom prst="rect">
            <a:avLst/>
          </a:prstGeom>
          <a:noFill/>
          <a:ln w="9525">
            <a:noFill/>
            <a:miter lim="800000"/>
            <a:headEnd/>
            <a:tailEnd/>
          </a:ln>
        </p:spPr>
      </p:pic>
      <p:pic>
        <p:nvPicPr>
          <p:cNvPr id="20" name="Picture 19" descr="mc12.jpg"/>
          <p:cNvPicPr>
            <a:picLocks noChangeAspect="1"/>
          </p:cNvPicPr>
          <p:nvPr/>
        </p:nvPicPr>
        <p:blipFill>
          <a:blip r:embed="rId6" cstate="print"/>
          <a:srcRect/>
          <a:stretch>
            <a:fillRect/>
          </a:stretch>
        </p:blipFill>
        <p:spPr bwMode="auto">
          <a:xfrm>
            <a:off x="6296025" y="2336800"/>
            <a:ext cx="2743200" cy="2057400"/>
          </a:xfrm>
          <a:prstGeom prst="rect">
            <a:avLst/>
          </a:prstGeom>
          <a:noFill/>
          <a:ln w="9525">
            <a:noFill/>
            <a:miter lim="800000"/>
            <a:headEnd/>
            <a:tailEnd/>
          </a:ln>
        </p:spPr>
      </p:pic>
      <p:pic>
        <p:nvPicPr>
          <p:cNvPr id="21" name="Picture 20" descr="mc1.jpg"/>
          <p:cNvPicPr>
            <a:picLocks noChangeAspect="1"/>
          </p:cNvPicPr>
          <p:nvPr/>
        </p:nvPicPr>
        <p:blipFill>
          <a:blip r:embed="rId7" cstate="print"/>
          <a:srcRect/>
          <a:stretch>
            <a:fillRect/>
          </a:stretch>
        </p:blipFill>
        <p:spPr bwMode="auto">
          <a:xfrm>
            <a:off x="6605588" y="2020888"/>
            <a:ext cx="2425700" cy="3717925"/>
          </a:xfrm>
          <a:prstGeom prst="rect">
            <a:avLst/>
          </a:prstGeom>
          <a:noFill/>
          <a:ln w="9525">
            <a:noFill/>
            <a:miter lim="800000"/>
            <a:headEnd/>
            <a:tailEnd/>
          </a:ln>
        </p:spPr>
      </p:pic>
      <p:pic>
        <p:nvPicPr>
          <p:cNvPr id="22" name="Picture 21" descr="mc2.jpg"/>
          <p:cNvPicPr>
            <a:picLocks noChangeAspect="1"/>
          </p:cNvPicPr>
          <p:nvPr/>
        </p:nvPicPr>
        <p:blipFill>
          <a:blip r:embed="rId8" cstate="print"/>
          <a:srcRect/>
          <a:stretch>
            <a:fillRect/>
          </a:stretch>
        </p:blipFill>
        <p:spPr bwMode="auto">
          <a:xfrm>
            <a:off x="6599238" y="2255838"/>
            <a:ext cx="2424112" cy="3440112"/>
          </a:xfrm>
          <a:prstGeom prst="rect">
            <a:avLst/>
          </a:prstGeom>
          <a:noFill/>
          <a:ln w="9525">
            <a:noFill/>
            <a:miter lim="800000"/>
            <a:headEnd/>
            <a:tailEnd/>
          </a:ln>
        </p:spPr>
      </p:pic>
      <p:pic>
        <p:nvPicPr>
          <p:cNvPr id="23" name="Picture 22" descr="mc5.jpg"/>
          <p:cNvPicPr>
            <a:picLocks noChangeAspect="1"/>
          </p:cNvPicPr>
          <p:nvPr/>
        </p:nvPicPr>
        <p:blipFill>
          <a:blip r:embed="rId9" cstate="print"/>
          <a:srcRect/>
          <a:stretch>
            <a:fillRect/>
          </a:stretch>
        </p:blipFill>
        <p:spPr bwMode="auto">
          <a:xfrm>
            <a:off x="6070600" y="2487613"/>
            <a:ext cx="2981325" cy="2241550"/>
          </a:xfrm>
          <a:prstGeom prst="rect">
            <a:avLst/>
          </a:prstGeom>
          <a:noFill/>
          <a:ln w="9525">
            <a:noFill/>
            <a:miter lim="800000"/>
            <a:headEnd/>
            <a:tailEnd/>
          </a:ln>
        </p:spPr>
      </p:pic>
      <p:pic>
        <p:nvPicPr>
          <p:cNvPr id="24" name="Picture 23" descr="mc4.jpg"/>
          <p:cNvPicPr>
            <a:picLocks noChangeAspect="1"/>
          </p:cNvPicPr>
          <p:nvPr/>
        </p:nvPicPr>
        <p:blipFill>
          <a:blip r:embed="rId10" cstate="print"/>
          <a:srcRect/>
          <a:stretch>
            <a:fillRect/>
          </a:stretch>
        </p:blipFill>
        <p:spPr bwMode="auto">
          <a:xfrm>
            <a:off x="6467475" y="5538788"/>
            <a:ext cx="2579688" cy="1225550"/>
          </a:xfrm>
          <a:prstGeom prst="rect">
            <a:avLst/>
          </a:prstGeom>
          <a:noFill/>
          <a:ln w="9525">
            <a:noFill/>
            <a:miter lim="800000"/>
            <a:headEnd/>
            <a:tailEnd/>
          </a:ln>
        </p:spPr>
      </p:pic>
    </p:spTree>
    <p:extLst>
      <p:ext uri="{BB962C8B-B14F-4D97-AF65-F5344CB8AC3E}">
        <p14:creationId xmlns:p14="http://schemas.microsoft.com/office/powerpoint/2010/main" val="3626367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par>
                          <p:cTn id="8" fill="hold">
                            <p:stCondLst>
                              <p:cond delay="2000"/>
                            </p:stCondLst>
                            <p:childTnLst>
                              <p:par>
                                <p:cTn id="9" presetID="10" presetClass="exit" presetSubtype="0" fill="hold" nodeType="afterEffect">
                                  <p:stCondLst>
                                    <p:cond delay="2000"/>
                                  </p:stCondLst>
                                  <p:childTnLst>
                                    <p:animEffect transition="out" filter="fade">
                                      <p:cBhvr>
                                        <p:cTn id="10" dur="2000"/>
                                        <p:tgtEl>
                                          <p:spTgt spid="14"/>
                                        </p:tgtEl>
                                      </p:cBhvr>
                                    </p:animEffect>
                                    <p:set>
                                      <p:cBhvr>
                                        <p:cTn id="11" dur="1" fill="hold">
                                          <p:stCondLst>
                                            <p:cond delay="1999"/>
                                          </p:stCondLst>
                                        </p:cTn>
                                        <p:tgtEl>
                                          <p:spTgt spid="14"/>
                                        </p:tgtEl>
                                        <p:attrNameLst>
                                          <p:attrName>style.visibility</p:attrName>
                                        </p:attrNameLst>
                                      </p:cBhvr>
                                      <p:to>
                                        <p:strVal val="hidden"/>
                                      </p:to>
                                    </p:set>
                                  </p:childTnLst>
                                </p:cTn>
                              </p:par>
                            </p:childTnLst>
                          </p:cTn>
                        </p:par>
                        <p:par>
                          <p:cTn id="12" fill="hold">
                            <p:stCondLst>
                              <p:cond delay="6000"/>
                            </p:stCondLst>
                            <p:childTnLst>
                              <p:par>
                                <p:cTn id="13" presetID="10"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2000"/>
                                        <p:tgtEl>
                                          <p:spTgt spid="17"/>
                                        </p:tgtEl>
                                      </p:cBhvr>
                                    </p:animEffect>
                                  </p:childTnLst>
                                </p:cTn>
                              </p:par>
                            </p:childTnLst>
                          </p:cTn>
                        </p:par>
                        <p:par>
                          <p:cTn id="16" fill="hold">
                            <p:stCondLst>
                              <p:cond delay="8000"/>
                            </p:stCondLst>
                            <p:childTnLst>
                              <p:par>
                                <p:cTn id="17" presetID="10" presetClass="exit" presetSubtype="0" fill="hold" nodeType="afterEffect">
                                  <p:stCondLst>
                                    <p:cond delay="2000"/>
                                  </p:stCondLst>
                                  <p:childTnLst>
                                    <p:animEffect transition="out" filter="fade">
                                      <p:cBhvr>
                                        <p:cTn id="18" dur="2000"/>
                                        <p:tgtEl>
                                          <p:spTgt spid="17"/>
                                        </p:tgtEl>
                                      </p:cBhvr>
                                    </p:animEffect>
                                    <p:set>
                                      <p:cBhvr>
                                        <p:cTn id="19" dur="1" fill="hold">
                                          <p:stCondLst>
                                            <p:cond delay="1999"/>
                                          </p:stCondLst>
                                        </p:cTn>
                                        <p:tgtEl>
                                          <p:spTgt spid="17"/>
                                        </p:tgtEl>
                                        <p:attrNameLst>
                                          <p:attrName>style.visibility</p:attrName>
                                        </p:attrNameLst>
                                      </p:cBhvr>
                                      <p:to>
                                        <p:strVal val="hidden"/>
                                      </p:to>
                                    </p:set>
                                  </p:childTnLst>
                                </p:cTn>
                              </p:par>
                            </p:childTnLst>
                          </p:cTn>
                        </p:par>
                        <p:par>
                          <p:cTn id="20" fill="hold">
                            <p:stCondLst>
                              <p:cond delay="12000"/>
                            </p:stCondLst>
                            <p:childTnLst>
                              <p:par>
                                <p:cTn id="21" presetID="10"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2000"/>
                                        <p:tgtEl>
                                          <p:spTgt spid="18"/>
                                        </p:tgtEl>
                                      </p:cBhvr>
                                    </p:animEffect>
                                  </p:childTnLst>
                                </p:cTn>
                              </p:par>
                            </p:childTnLst>
                          </p:cTn>
                        </p:par>
                        <p:par>
                          <p:cTn id="24" fill="hold">
                            <p:stCondLst>
                              <p:cond delay="14000"/>
                            </p:stCondLst>
                            <p:childTnLst>
                              <p:par>
                                <p:cTn id="25" presetID="10" presetClass="exit" presetSubtype="0" fill="hold" nodeType="afterEffect">
                                  <p:stCondLst>
                                    <p:cond delay="2000"/>
                                  </p:stCondLst>
                                  <p:childTnLst>
                                    <p:animEffect transition="out" filter="fade">
                                      <p:cBhvr>
                                        <p:cTn id="26" dur="2000"/>
                                        <p:tgtEl>
                                          <p:spTgt spid="18"/>
                                        </p:tgtEl>
                                      </p:cBhvr>
                                    </p:animEffect>
                                    <p:set>
                                      <p:cBhvr>
                                        <p:cTn id="27" dur="1" fill="hold">
                                          <p:stCondLst>
                                            <p:cond delay="1999"/>
                                          </p:stCondLst>
                                        </p:cTn>
                                        <p:tgtEl>
                                          <p:spTgt spid="18"/>
                                        </p:tgtEl>
                                        <p:attrNameLst>
                                          <p:attrName>style.visibility</p:attrName>
                                        </p:attrNameLst>
                                      </p:cBhvr>
                                      <p:to>
                                        <p:strVal val="hidden"/>
                                      </p:to>
                                    </p:set>
                                  </p:childTnLst>
                                </p:cTn>
                              </p:par>
                            </p:childTnLst>
                          </p:cTn>
                        </p:par>
                        <p:par>
                          <p:cTn id="28" fill="hold">
                            <p:stCondLst>
                              <p:cond delay="18000"/>
                            </p:stCondLst>
                            <p:childTnLst>
                              <p:par>
                                <p:cTn id="29" presetID="10" presetClass="entr" presetSubtype="0"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2000"/>
                                        <p:tgtEl>
                                          <p:spTgt spid="19"/>
                                        </p:tgtEl>
                                      </p:cBhvr>
                                    </p:animEffect>
                                  </p:childTnLst>
                                </p:cTn>
                              </p:par>
                            </p:childTnLst>
                          </p:cTn>
                        </p:par>
                        <p:par>
                          <p:cTn id="32" fill="hold">
                            <p:stCondLst>
                              <p:cond delay="20000"/>
                            </p:stCondLst>
                            <p:childTnLst>
                              <p:par>
                                <p:cTn id="33" presetID="10" presetClass="exit" presetSubtype="0" fill="hold" nodeType="afterEffect">
                                  <p:stCondLst>
                                    <p:cond delay="2000"/>
                                  </p:stCondLst>
                                  <p:childTnLst>
                                    <p:animEffect transition="out" filter="fade">
                                      <p:cBhvr>
                                        <p:cTn id="34" dur="2000"/>
                                        <p:tgtEl>
                                          <p:spTgt spid="19"/>
                                        </p:tgtEl>
                                      </p:cBhvr>
                                    </p:animEffect>
                                    <p:set>
                                      <p:cBhvr>
                                        <p:cTn id="35" dur="1" fill="hold">
                                          <p:stCondLst>
                                            <p:cond delay="1999"/>
                                          </p:stCondLst>
                                        </p:cTn>
                                        <p:tgtEl>
                                          <p:spTgt spid="19"/>
                                        </p:tgtEl>
                                        <p:attrNameLst>
                                          <p:attrName>style.visibility</p:attrName>
                                        </p:attrNameLst>
                                      </p:cBhvr>
                                      <p:to>
                                        <p:strVal val="hidden"/>
                                      </p:to>
                                    </p:set>
                                  </p:childTnLst>
                                </p:cTn>
                              </p:par>
                            </p:childTnLst>
                          </p:cTn>
                        </p:par>
                        <p:par>
                          <p:cTn id="36" fill="hold">
                            <p:stCondLst>
                              <p:cond delay="24000"/>
                            </p:stCondLst>
                            <p:childTnLst>
                              <p:par>
                                <p:cTn id="37" presetID="10" presetClass="entr" presetSubtype="0"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2000"/>
                                        <p:tgtEl>
                                          <p:spTgt spid="20"/>
                                        </p:tgtEl>
                                      </p:cBhvr>
                                    </p:animEffect>
                                  </p:childTnLst>
                                </p:cTn>
                              </p:par>
                            </p:childTnLst>
                          </p:cTn>
                        </p:par>
                        <p:par>
                          <p:cTn id="40" fill="hold">
                            <p:stCondLst>
                              <p:cond delay="26000"/>
                            </p:stCondLst>
                            <p:childTnLst>
                              <p:par>
                                <p:cTn id="41" presetID="10" presetClass="exit" presetSubtype="0" fill="hold" nodeType="afterEffect">
                                  <p:stCondLst>
                                    <p:cond delay="2000"/>
                                  </p:stCondLst>
                                  <p:childTnLst>
                                    <p:animEffect transition="out" filter="fade">
                                      <p:cBhvr>
                                        <p:cTn id="42" dur="2000"/>
                                        <p:tgtEl>
                                          <p:spTgt spid="20"/>
                                        </p:tgtEl>
                                      </p:cBhvr>
                                    </p:animEffect>
                                    <p:set>
                                      <p:cBhvr>
                                        <p:cTn id="43" dur="1" fill="hold">
                                          <p:stCondLst>
                                            <p:cond delay="1999"/>
                                          </p:stCondLst>
                                        </p:cTn>
                                        <p:tgtEl>
                                          <p:spTgt spid="20"/>
                                        </p:tgtEl>
                                        <p:attrNameLst>
                                          <p:attrName>style.visibility</p:attrName>
                                        </p:attrNameLst>
                                      </p:cBhvr>
                                      <p:to>
                                        <p:strVal val="hidden"/>
                                      </p:to>
                                    </p:set>
                                  </p:childTnLst>
                                </p:cTn>
                              </p:par>
                            </p:childTnLst>
                          </p:cTn>
                        </p:par>
                        <p:par>
                          <p:cTn id="44" fill="hold">
                            <p:stCondLst>
                              <p:cond delay="30000"/>
                            </p:stCondLst>
                            <p:childTnLst>
                              <p:par>
                                <p:cTn id="45" presetID="10" presetClass="entr" presetSubtype="0"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2000"/>
                                        <p:tgtEl>
                                          <p:spTgt spid="21"/>
                                        </p:tgtEl>
                                      </p:cBhvr>
                                    </p:animEffect>
                                  </p:childTnLst>
                                </p:cTn>
                              </p:par>
                            </p:childTnLst>
                          </p:cTn>
                        </p:par>
                        <p:par>
                          <p:cTn id="48" fill="hold">
                            <p:stCondLst>
                              <p:cond delay="32000"/>
                            </p:stCondLst>
                            <p:childTnLst>
                              <p:par>
                                <p:cTn id="49" presetID="10" presetClass="exit" presetSubtype="0" fill="hold" nodeType="afterEffect">
                                  <p:stCondLst>
                                    <p:cond delay="2000"/>
                                  </p:stCondLst>
                                  <p:childTnLst>
                                    <p:animEffect transition="out" filter="fade">
                                      <p:cBhvr>
                                        <p:cTn id="50" dur="2000"/>
                                        <p:tgtEl>
                                          <p:spTgt spid="21"/>
                                        </p:tgtEl>
                                      </p:cBhvr>
                                    </p:animEffect>
                                    <p:set>
                                      <p:cBhvr>
                                        <p:cTn id="51" dur="1" fill="hold">
                                          <p:stCondLst>
                                            <p:cond delay="1999"/>
                                          </p:stCondLst>
                                        </p:cTn>
                                        <p:tgtEl>
                                          <p:spTgt spid="21"/>
                                        </p:tgtEl>
                                        <p:attrNameLst>
                                          <p:attrName>style.visibility</p:attrName>
                                        </p:attrNameLst>
                                      </p:cBhvr>
                                      <p:to>
                                        <p:strVal val="hidden"/>
                                      </p:to>
                                    </p:set>
                                  </p:childTnLst>
                                </p:cTn>
                              </p:par>
                            </p:childTnLst>
                          </p:cTn>
                        </p:par>
                        <p:par>
                          <p:cTn id="52" fill="hold">
                            <p:stCondLst>
                              <p:cond delay="36000"/>
                            </p:stCondLst>
                            <p:childTnLst>
                              <p:par>
                                <p:cTn id="53" presetID="10" presetClass="entr" presetSubtype="0" fill="hold"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2000"/>
                                        <p:tgtEl>
                                          <p:spTgt spid="22"/>
                                        </p:tgtEl>
                                      </p:cBhvr>
                                    </p:animEffect>
                                  </p:childTnLst>
                                </p:cTn>
                              </p:par>
                            </p:childTnLst>
                          </p:cTn>
                        </p:par>
                        <p:par>
                          <p:cTn id="56" fill="hold">
                            <p:stCondLst>
                              <p:cond delay="38000"/>
                            </p:stCondLst>
                            <p:childTnLst>
                              <p:par>
                                <p:cTn id="57" presetID="10" presetClass="exit" presetSubtype="0" fill="hold" nodeType="afterEffect">
                                  <p:stCondLst>
                                    <p:cond delay="2000"/>
                                  </p:stCondLst>
                                  <p:childTnLst>
                                    <p:animEffect transition="out" filter="fade">
                                      <p:cBhvr>
                                        <p:cTn id="58" dur="2000"/>
                                        <p:tgtEl>
                                          <p:spTgt spid="22"/>
                                        </p:tgtEl>
                                      </p:cBhvr>
                                    </p:animEffect>
                                    <p:set>
                                      <p:cBhvr>
                                        <p:cTn id="59" dur="1" fill="hold">
                                          <p:stCondLst>
                                            <p:cond delay="1999"/>
                                          </p:stCondLst>
                                        </p:cTn>
                                        <p:tgtEl>
                                          <p:spTgt spid="22"/>
                                        </p:tgtEl>
                                        <p:attrNameLst>
                                          <p:attrName>style.visibility</p:attrName>
                                        </p:attrNameLst>
                                      </p:cBhvr>
                                      <p:to>
                                        <p:strVal val="hidden"/>
                                      </p:to>
                                    </p:set>
                                  </p:childTnLst>
                                </p:cTn>
                              </p:par>
                            </p:childTnLst>
                          </p:cTn>
                        </p:par>
                        <p:par>
                          <p:cTn id="60" fill="hold">
                            <p:stCondLst>
                              <p:cond delay="42000"/>
                            </p:stCondLst>
                            <p:childTnLst>
                              <p:par>
                                <p:cTn id="61" presetID="10" presetClass="entr" presetSubtype="0" fill="hold"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2000"/>
                                        <p:tgtEl>
                                          <p:spTgt spid="23"/>
                                        </p:tgtEl>
                                      </p:cBhvr>
                                    </p:animEffect>
                                  </p:childTnLst>
                                </p:cTn>
                              </p:par>
                            </p:childTnLst>
                          </p:cTn>
                        </p:par>
                        <p:par>
                          <p:cTn id="64" fill="hold">
                            <p:stCondLst>
                              <p:cond delay="44000"/>
                            </p:stCondLst>
                            <p:childTnLst>
                              <p:par>
                                <p:cTn id="65" presetID="10" presetClass="entr" presetSubtype="0" fill="hold" nodeType="afterEffect">
                                  <p:stCondLst>
                                    <p:cond delay="200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7984" y="1545151"/>
            <a:ext cx="6496050" cy="5305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6770464" y="3982028"/>
            <a:ext cx="1272209" cy="2744015"/>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2592681" y="2339753"/>
            <a:ext cx="611230" cy="0"/>
          </a:xfrm>
          <a:prstGeom prst="line">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 name="Line Callout 1 12"/>
          <p:cNvSpPr/>
          <p:nvPr/>
        </p:nvSpPr>
        <p:spPr>
          <a:xfrm>
            <a:off x="3938510" y="834177"/>
            <a:ext cx="2319177" cy="964642"/>
          </a:xfrm>
          <a:prstGeom prst="borderCallout1">
            <a:avLst>
              <a:gd name="adj1" fmla="val 49142"/>
              <a:gd name="adj2" fmla="val -79"/>
              <a:gd name="adj3" fmla="val 146390"/>
              <a:gd name="adj4" fmla="val -4246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550374" y="806845"/>
            <a:ext cx="997389" cy="215444"/>
          </a:xfrm>
          <a:prstGeom prst="rect">
            <a:avLst/>
          </a:prstGeom>
          <a:noFill/>
        </p:spPr>
        <p:txBody>
          <a:bodyPr wrap="none" rtlCol="0">
            <a:spAutoFit/>
          </a:bodyPr>
          <a:lstStyle/>
          <a:p>
            <a:pPr algn="ctr"/>
            <a:r>
              <a:rPr lang="en-US" sz="800" dirty="0"/>
              <a:t>Mast Cell Leukemia</a:t>
            </a:r>
          </a:p>
        </p:txBody>
      </p:sp>
      <p:sp>
        <p:nvSpPr>
          <p:cNvPr id="15" name="TextBox 14"/>
          <p:cNvSpPr txBox="1"/>
          <p:nvPr/>
        </p:nvSpPr>
        <p:spPr>
          <a:xfrm>
            <a:off x="4182421" y="972962"/>
            <a:ext cx="1721945" cy="226985"/>
          </a:xfrm>
          <a:prstGeom prst="rect">
            <a:avLst/>
          </a:prstGeom>
          <a:noFill/>
        </p:spPr>
        <p:txBody>
          <a:bodyPr wrap="none" rtlCol="0">
            <a:spAutoFit/>
          </a:bodyPr>
          <a:lstStyle/>
          <a:p>
            <a:pPr algn="ctr"/>
            <a:r>
              <a:rPr lang="en-US" sz="860" dirty="0"/>
              <a:t>Aggressive Systemic </a:t>
            </a:r>
            <a:r>
              <a:rPr lang="en-US" sz="860" dirty="0" err="1"/>
              <a:t>Mastocytosis</a:t>
            </a:r>
            <a:endParaRPr lang="en-US" sz="860" dirty="0"/>
          </a:p>
        </p:txBody>
      </p:sp>
      <p:sp>
        <p:nvSpPr>
          <p:cNvPr id="16" name="TextBox 15"/>
          <p:cNvSpPr txBox="1"/>
          <p:nvPr/>
        </p:nvSpPr>
        <p:spPr>
          <a:xfrm>
            <a:off x="3970289" y="1550114"/>
            <a:ext cx="2144370" cy="276999"/>
          </a:xfrm>
          <a:prstGeom prst="rect">
            <a:avLst/>
          </a:prstGeom>
          <a:noFill/>
        </p:spPr>
        <p:txBody>
          <a:bodyPr wrap="none" rtlCol="0">
            <a:spAutoFit/>
          </a:bodyPr>
          <a:lstStyle/>
          <a:p>
            <a:pPr algn="ctr"/>
            <a:r>
              <a:rPr lang="en-US" sz="1200" dirty="0"/>
              <a:t>Indolent Systemic </a:t>
            </a:r>
            <a:r>
              <a:rPr lang="en-US" sz="1200" dirty="0" err="1"/>
              <a:t>Mastocytosis</a:t>
            </a:r>
            <a:endParaRPr lang="en-US" sz="1200" dirty="0"/>
          </a:p>
        </p:txBody>
      </p:sp>
      <p:cxnSp>
        <p:nvCxnSpPr>
          <p:cNvPr id="19" name="Straight Connector 18"/>
          <p:cNvCxnSpPr/>
          <p:nvPr/>
        </p:nvCxnSpPr>
        <p:spPr>
          <a:xfrm>
            <a:off x="2369543" y="2726865"/>
            <a:ext cx="1462062" cy="0"/>
          </a:xfrm>
          <a:prstGeom prst="line">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247630" y="2294049"/>
            <a:ext cx="1314700" cy="492443"/>
          </a:xfrm>
          <a:prstGeom prst="rect">
            <a:avLst/>
          </a:prstGeom>
          <a:noFill/>
        </p:spPr>
        <p:txBody>
          <a:bodyPr wrap="square" rtlCol="0">
            <a:spAutoFit/>
          </a:bodyPr>
          <a:lstStyle/>
          <a:p>
            <a:pPr algn="ctr"/>
            <a:r>
              <a:rPr lang="en-US" sz="1250" dirty="0"/>
              <a:t>Cutaneous</a:t>
            </a:r>
          </a:p>
          <a:p>
            <a:pPr algn="ctr"/>
            <a:r>
              <a:rPr lang="en-US" sz="1250" dirty="0" err="1"/>
              <a:t>Mastocytosis</a:t>
            </a:r>
            <a:endParaRPr lang="en-US" sz="1250" dirty="0"/>
          </a:p>
        </p:txBody>
      </p:sp>
      <p:cxnSp>
        <p:nvCxnSpPr>
          <p:cNvPr id="33" name="Straight Connector 32"/>
          <p:cNvCxnSpPr/>
          <p:nvPr/>
        </p:nvCxnSpPr>
        <p:spPr>
          <a:xfrm>
            <a:off x="2111196" y="3192214"/>
            <a:ext cx="1862214" cy="0"/>
          </a:xfrm>
          <a:prstGeom prst="line">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2289350" y="2669452"/>
            <a:ext cx="1548903" cy="553998"/>
          </a:xfrm>
          <a:prstGeom prst="rect">
            <a:avLst/>
          </a:prstGeom>
          <a:noFill/>
        </p:spPr>
        <p:txBody>
          <a:bodyPr wrap="square" rtlCol="0">
            <a:spAutoFit/>
          </a:bodyPr>
          <a:lstStyle/>
          <a:p>
            <a:pPr algn="ctr"/>
            <a:r>
              <a:rPr lang="en-US" sz="1500" dirty="0" err="1"/>
              <a:t>Urticarias</a:t>
            </a:r>
            <a:r>
              <a:rPr lang="en-US" sz="1500" dirty="0"/>
              <a:t> and</a:t>
            </a:r>
          </a:p>
          <a:p>
            <a:pPr algn="ctr"/>
            <a:r>
              <a:rPr lang="en-US" sz="1500" dirty="0"/>
              <a:t>Angioedema</a:t>
            </a:r>
          </a:p>
        </p:txBody>
      </p:sp>
      <p:sp>
        <p:nvSpPr>
          <p:cNvPr id="36" name="TextBox 35"/>
          <p:cNvSpPr txBox="1"/>
          <p:nvPr/>
        </p:nvSpPr>
        <p:spPr>
          <a:xfrm>
            <a:off x="2042753" y="3152134"/>
            <a:ext cx="1969772" cy="830997"/>
          </a:xfrm>
          <a:prstGeom prst="rect">
            <a:avLst/>
          </a:prstGeom>
          <a:noFill/>
        </p:spPr>
        <p:txBody>
          <a:bodyPr wrap="square" rtlCol="0">
            <a:spAutoFit/>
          </a:bodyPr>
          <a:lstStyle/>
          <a:p>
            <a:pPr algn="ctr"/>
            <a:r>
              <a:rPr lang="en-US" sz="2400" dirty="0"/>
              <a:t>Allergies and</a:t>
            </a:r>
          </a:p>
          <a:p>
            <a:pPr algn="ctr"/>
            <a:r>
              <a:rPr lang="en-US" sz="2400" dirty="0"/>
              <a:t>Anaphylaxis</a:t>
            </a:r>
          </a:p>
        </p:txBody>
      </p:sp>
      <p:sp>
        <p:nvSpPr>
          <p:cNvPr id="37" name="TextBox 36"/>
          <p:cNvSpPr txBox="1"/>
          <p:nvPr/>
        </p:nvSpPr>
        <p:spPr>
          <a:xfrm>
            <a:off x="1288713" y="3942039"/>
            <a:ext cx="3704725" cy="2246769"/>
          </a:xfrm>
          <a:prstGeom prst="rect">
            <a:avLst/>
          </a:prstGeom>
          <a:noFill/>
        </p:spPr>
        <p:txBody>
          <a:bodyPr wrap="square" rtlCol="0">
            <a:spAutoFit/>
          </a:bodyPr>
          <a:lstStyle/>
          <a:p>
            <a:pPr algn="ctr"/>
            <a:r>
              <a:rPr lang="en-US" sz="2800" dirty="0"/>
              <a:t>Mast Cell</a:t>
            </a:r>
          </a:p>
          <a:p>
            <a:pPr algn="ctr"/>
            <a:r>
              <a:rPr lang="en-US" sz="2800" dirty="0"/>
              <a:t>Activation</a:t>
            </a:r>
          </a:p>
          <a:p>
            <a:pPr algn="ctr"/>
            <a:r>
              <a:rPr lang="en-US" sz="2800" dirty="0"/>
              <a:t>Syndromes</a:t>
            </a:r>
          </a:p>
          <a:p>
            <a:pPr algn="ctr"/>
            <a:r>
              <a:rPr lang="en-US" sz="2800" dirty="0"/>
              <a:t>Not Yet Otherwise Classified</a:t>
            </a:r>
          </a:p>
        </p:txBody>
      </p:sp>
      <p:sp>
        <p:nvSpPr>
          <p:cNvPr id="18" name="Right Brace 17"/>
          <p:cNvSpPr/>
          <p:nvPr/>
        </p:nvSpPr>
        <p:spPr>
          <a:xfrm>
            <a:off x="5713433" y="2097456"/>
            <a:ext cx="304601" cy="1844583"/>
          </a:xfrm>
          <a:prstGeom prst="rightBrace">
            <a:avLst>
              <a:gd name="adj1" fmla="val 8333"/>
              <a:gd name="adj2" fmla="val 49797"/>
            </a:avLst>
          </a:prstGeom>
          <a:ln w="635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p:cNvSpPr txBox="1"/>
          <p:nvPr/>
        </p:nvSpPr>
        <p:spPr>
          <a:xfrm>
            <a:off x="6395701" y="2248273"/>
            <a:ext cx="1646971" cy="1477328"/>
          </a:xfrm>
          <a:prstGeom prst="rect">
            <a:avLst/>
          </a:prstGeom>
          <a:noFill/>
        </p:spPr>
        <p:txBody>
          <a:bodyPr wrap="square" rtlCol="0">
            <a:spAutoFit/>
          </a:bodyPr>
          <a:lstStyle/>
          <a:p>
            <a:r>
              <a:rPr lang="en-US" b="1" dirty="0"/>
              <a:t>Disorders featuring inappropriate mast cell</a:t>
            </a:r>
          </a:p>
          <a:p>
            <a:r>
              <a:rPr lang="en-US" b="1" dirty="0"/>
              <a:t>activation</a:t>
            </a:r>
          </a:p>
        </p:txBody>
      </p:sp>
      <p:sp>
        <p:nvSpPr>
          <p:cNvPr id="24" name="Right Brace 23"/>
          <p:cNvSpPr/>
          <p:nvPr/>
        </p:nvSpPr>
        <p:spPr>
          <a:xfrm>
            <a:off x="3909812" y="2095955"/>
            <a:ext cx="312189" cy="630910"/>
          </a:xfrm>
          <a:prstGeom prst="rightBrace">
            <a:avLst>
              <a:gd name="adj1" fmla="val 8333"/>
              <a:gd name="adj2" fmla="val 49797"/>
            </a:avLst>
          </a:prstGeom>
          <a:ln w="635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p:cNvSpPr txBox="1"/>
          <p:nvPr/>
        </p:nvSpPr>
        <p:spPr>
          <a:xfrm>
            <a:off x="4210253" y="1816242"/>
            <a:ext cx="1363623" cy="1169551"/>
          </a:xfrm>
          <a:prstGeom prst="rect">
            <a:avLst/>
          </a:prstGeom>
          <a:noFill/>
        </p:spPr>
        <p:txBody>
          <a:bodyPr wrap="square" rtlCol="0">
            <a:spAutoFit/>
          </a:bodyPr>
          <a:lstStyle/>
          <a:p>
            <a:r>
              <a:rPr lang="en-US" sz="1400" b="1" dirty="0"/>
              <a:t>Disorders also featuring inappropriate mast cell</a:t>
            </a:r>
          </a:p>
          <a:p>
            <a:r>
              <a:rPr lang="en-US" sz="1400" b="1" dirty="0"/>
              <a:t>proliferation</a:t>
            </a:r>
          </a:p>
        </p:txBody>
      </p:sp>
      <p:cxnSp>
        <p:nvCxnSpPr>
          <p:cNvPr id="7" name="Straight Connector 6"/>
          <p:cNvCxnSpPr/>
          <p:nvPr/>
        </p:nvCxnSpPr>
        <p:spPr>
          <a:xfrm>
            <a:off x="7380829" y="3959189"/>
            <a:ext cx="661844" cy="0"/>
          </a:xfrm>
          <a:prstGeom prst="line">
            <a:avLst/>
          </a:prstGeom>
          <a:ln w="50800">
            <a:solidFill>
              <a:schemeClr val="tx1"/>
            </a:solidFill>
          </a:ln>
          <a:effectLst>
            <a:softEdge rad="12700"/>
          </a:effectLst>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4083661" y="1125362"/>
            <a:ext cx="1986441" cy="230832"/>
          </a:xfrm>
          <a:prstGeom prst="rect">
            <a:avLst/>
          </a:prstGeom>
          <a:noFill/>
        </p:spPr>
        <p:txBody>
          <a:bodyPr wrap="none" rtlCol="0">
            <a:spAutoFit/>
          </a:bodyPr>
          <a:lstStyle/>
          <a:p>
            <a:pPr algn="ctr"/>
            <a:r>
              <a:rPr lang="en-US" sz="900" dirty="0"/>
              <a:t>Systemic </a:t>
            </a:r>
            <a:r>
              <a:rPr lang="en-US" sz="900" dirty="0" err="1"/>
              <a:t>mastocytosis</a:t>
            </a:r>
            <a:r>
              <a:rPr lang="en-US" sz="900" dirty="0"/>
              <a:t> with associated</a:t>
            </a:r>
          </a:p>
        </p:txBody>
      </p:sp>
      <p:sp>
        <p:nvSpPr>
          <p:cNvPr id="27" name="TextBox 26"/>
          <p:cNvSpPr txBox="1"/>
          <p:nvPr/>
        </p:nvSpPr>
        <p:spPr>
          <a:xfrm>
            <a:off x="3957107" y="1232546"/>
            <a:ext cx="2242922" cy="230832"/>
          </a:xfrm>
          <a:prstGeom prst="rect">
            <a:avLst/>
          </a:prstGeom>
          <a:noFill/>
        </p:spPr>
        <p:txBody>
          <a:bodyPr wrap="none" rtlCol="0">
            <a:spAutoFit/>
          </a:bodyPr>
          <a:lstStyle/>
          <a:p>
            <a:pPr algn="ctr"/>
            <a:r>
              <a:rPr lang="en-US" sz="900" dirty="0"/>
              <a:t>hematologic non-mast-cell-lineage disorder</a:t>
            </a:r>
          </a:p>
        </p:txBody>
      </p:sp>
      <p:sp>
        <p:nvSpPr>
          <p:cNvPr id="28" name="TextBox 27"/>
          <p:cNvSpPr txBox="1"/>
          <p:nvPr/>
        </p:nvSpPr>
        <p:spPr>
          <a:xfrm>
            <a:off x="3997520" y="1379922"/>
            <a:ext cx="2101857" cy="256993"/>
          </a:xfrm>
          <a:prstGeom prst="rect">
            <a:avLst/>
          </a:prstGeom>
          <a:noFill/>
        </p:spPr>
        <p:txBody>
          <a:bodyPr wrap="none" rtlCol="0">
            <a:spAutoFit/>
          </a:bodyPr>
          <a:lstStyle/>
          <a:p>
            <a:pPr algn="ctr"/>
            <a:r>
              <a:rPr lang="en-US" sz="1050" dirty="0"/>
              <a:t>Smoldering Systemic </a:t>
            </a:r>
            <a:r>
              <a:rPr lang="en-US" sz="1050" dirty="0" err="1"/>
              <a:t>Mastocytosis</a:t>
            </a:r>
            <a:endParaRPr lang="en-US" sz="1050" dirty="0"/>
          </a:p>
        </p:txBody>
      </p:sp>
      <p:sp>
        <p:nvSpPr>
          <p:cNvPr id="29" name="TextBox 28"/>
          <p:cNvSpPr txBox="1"/>
          <p:nvPr/>
        </p:nvSpPr>
        <p:spPr>
          <a:xfrm rot="18840000">
            <a:off x="2976913" y="1489582"/>
            <a:ext cx="1004699" cy="461665"/>
          </a:xfrm>
          <a:prstGeom prst="rect">
            <a:avLst/>
          </a:prstGeom>
          <a:noFill/>
        </p:spPr>
        <p:txBody>
          <a:bodyPr wrap="none" rtlCol="0">
            <a:spAutoFit/>
          </a:bodyPr>
          <a:lstStyle/>
          <a:p>
            <a:pPr algn="ctr"/>
            <a:r>
              <a:rPr lang="en-US" sz="1200" dirty="0"/>
              <a:t>Systemic</a:t>
            </a:r>
          </a:p>
          <a:p>
            <a:pPr algn="ctr"/>
            <a:r>
              <a:rPr lang="en-US" sz="1200" dirty="0" err="1"/>
              <a:t>Mastocytosis</a:t>
            </a:r>
            <a:endParaRPr lang="en-US" sz="1200" dirty="0"/>
          </a:p>
        </p:txBody>
      </p:sp>
      <p:sp>
        <p:nvSpPr>
          <p:cNvPr id="31" name="Line Callout 1 30"/>
          <p:cNvSpPr/>
          <p:nvPr/>
        </p:nvSpPr>
        <p:spPr>
          <a:xfrm>
            <a:off x="1113897" y="1183201"/>
            <a:ext cx="1156811" cy="1049006"/>
          </a:xfrm>
          <a:prstGeom prst="borderCallout1">
            <a:avLst>
              <a:gd name="adj1" fmla="val 50219"/>
              <a:gd name="adj2" fmla="val 99942"/>
              <a:gd name="adj3" fmla="val 128168"/>
              <a:gd name="adj4" fmla="val 122953"/>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1278469" y="1411143"/>
            <a:ext cx="830677" cy="230832"/>
          </a:xfrm>
          <a:prstGeom prst="rect">
            <a:avLst/>
          </a:prstGeom>
          <a:noFill/>
        </p:spPr>
        <p:txBody>
          <a:bodyPr wrap="none" rtlCol="0">
            <a:spAutoFit/>
          </a:bodyPr>
          <a:lstStyle/>
          <a:p>
            <a:pPr algn="ctr"/>
            <a:r>
              <a:rPr lang="en-US" sz="900" dirty="0" err="1"/>
              <a:t>Mastocytoma</a:t>
            </a:r>
            <a:endParaRPr lang="en-US" sz="900" dirty="0"/>
          </a:p>
        </p:txBody>
      </p:sp>
      <p:grpSp>
        <p:nvGrpSpPr>
          <p:cNvPr id="45" name="Group 44"/>
          <p:cNvGrpSpPr/>
          <p:nvPr/>
        </p:nvGrpSpPr>
        <p:grpSpPr>
          <a:xfrm>
            <a:off x="1088339" y="1164061"/>
            <a:ext cx="1202572" cy="305925"/>
            <a:chOff x="1312936" y="595195"/>
            <a:chExt cx="1202572" cy="305925"/>
          </a:xfrm>
        </p:grpSpPr>
        <p:sp>
          <p:nvSpPr>
            <p:cNvPr id="39" name="TextBox 38"/>
            <p:cNvSpPr txBox="1"/>
            <p:nvPr/>
          </p:nvSpPr>
          <p:spPr>
            <a:xfrm>
              <a:off x="1312936" y="595195"/>
              <a:ext cx="1202572" cy="215444"/>
            </a:xfrm>
            <a:prstGeom prst="rect">
              <a:avLst/>
            </a:prstGeom>
            <a:noFill/>
          </p:spPr>
          <p:txBody>
            <a:bodyPr wrap="none" rtlCol="0">
              <a:spAutoFit/>
            </a:bodyPr>
            <a:lstStyle/>
            <a:p>
              <a:pPr algn="ctr"/>
              <a:r>
                <a:rPr lang="en-US" sz="800" dirty="0" err="1"/>
                <a:t>Telangiectasia</a:t>
              </a:r>
              <a:r>
                <a:rPr lang="en-US" sz="800" dirty="0"/>
                <a:t> </a:t>
              </a:r>
              <a:r>
                <a:rPr lang="en-US" sz="800" dirty="0" err="1"/>
                <a:t>macularis</a:t>
              </a:r>
              <a:endParaRPr lang="en-US" sz="800" dirty="0"/>
            </a:p>
          </p:txBody>
        </p:sp>
        <p:sp>
          <p:nvSpPr>
            <p:cNvPr id="40" name="TextBox 39"/>
            <p:cNvSpPr txBox="1"/>
            <p:nvPr/>
          </p:nvSpPr>
          <p:spPr>
            <a:xfrm>
              <a:off x="1456391" y="685676"/>
              <a:ext cx="915636" cy="215444"/>
            </a:xfrm>
            <a:prstGeom prst="rect">
              <a:avLst/>
            </a:prstGeom>
            <a:noFill/>
          </p:spPr>
          <p:txBody>
            <a:bodyPr wrap="none" rtlCol="0">
              <a:spAutoFit/>
            </a:bodyPr>
            <a:lstStyle/>
            <a:p>
              <a:pPr algn="ctr"/>
              <a:r>
                <a:rPr lang="en-US" sz="800" dirty="0" err="1"/>
                <a:t>eruptiva</a:t>
              </a:r>
              <a:r>
                <a:rPr lang="en-US" sz="800" dirty="0"/>
                <a:t> </a:t>
              </a:r>
              <a:r>
                <a:rPr lang="en-US" sz="800" dirty="0" err="1"/>
                <a:t>perstans</a:t>
              </a:r>
              <a:endParaRPr lang="en-US" sz="800" dirty="0"/>
            </a:p>
          </p:txBody>
        </p:sp>
      </p:grpSp>
      <p:grpSp>
        <p:nvGrpSpPr>
          <p:cNvPr id="44" name="Group 43"/>
          <p:cNvGrpSpPr/>
          <p:nvPr/>
        </p:nvGrpSpPr>
        <p:grpSpPr>
          <a:xfrm>
            <a:off x="1120161" y="1864447"/>
            <a:ext cx="1072889" cy="396058"/>
            <a:chOff x="1413388" y="1514679"/>
            <a:chExt cx="927690" cy="396058"/>
          </a:xfrm>
        </p:grpSpPr>
        <p:sp>
          <p:nvSpPr>
            <p:cNvPr id="32" name="TextBox 31"/>
            <p:cNvSpPr txBox="1"/>
            <p:nvPr/>
          </p:nvSpPr>
          <p:spPr>
            <a:xfrm>
              <a:off x="1413388" y="1514679"/>
              <a:ext cx="920831" cy="276999"/>
            </a:xfrm>
            <a:prstGeom prst="rect">
              <a:avLst/>
            </a:prstGeom>
            <a:noFill/>
          </p:spPr>
          <p:txBody>
            <a:bodyPr wrap="square" rtlCol="0">
              <a:spAutoFit/>
            </a:bodyPr>
            <a:lstStyle/>
            <a:p>
              <a:pPr algn="ctr"/>
              <a:r>
                <a:rPr lang="en-US" sz="1200" dirty="0" err="1"/>
                <a:t>Urticaria</a:t>
              </a:r>
              <a:endParaRPr lang="en-US" sz="1200" dirty="0"/>
            </a:p>
          </p:txBody>
        </p:sp>
        <p:sp>
          <p:nvSpPr>
            <p:cNvPr id="41" name="TextBox 40"/>
            <p:cNvSpPr txBox="1"/>
            <p:nvPr/>
          </p:nvSpPr>
          <p:spPr>
            <a:xfrm>
              <a:off x="1420247" y="1633738"/>
              <a:ext cx="920831" cy="276999"/>
            </a:xfrm>
            <a:prstGeom prst="rect">
              <a:avLst/>
            </a:prstGeom>
            <a:noFill/>
          </p:spPr>
          <p:txBody>
            <a:bodyPr wrap="square" rtlCol="0">
              <a:spAutoFit/>
            </a:bodyPr>
            <a:lstStyle/>
            <a:p>
              <a:pPr algn="ctr"/>
              <a:r>
                <a:rPr lang="en-US" sz="1200" dirty="0" err="1"/>
                <a:t>Pigmentosa</a:t>
              </a:r>
              <a:endParaRPr lang="en-US" sz="1200" dirty="0"/>
            </a:p>
          </p:txBody>
        </p:sp>
      </p:grpSp>
      <p:grpSp>
        <p:nvGrpSpPr>
          <p:cNvPr id="43" name="Group 42"/>
          <p:cNvGrpSpPr/>
          <p:nvPr/>
        </p:nvGrpSpPr>
        <p:grpSpPr>
          <a:xfrm>
            <a:off x="1129744" y="1589486"/>
            <a:ext cx="1135246" cy="355754"/>
            <a:chOff x="1276098" y="1168272"/>
            <a:chExt cx="1135246" cy="355754"/>
          </a:xfrm>
        </p:grpSpPr>
        <p:sp>
          <p:nvSpPr>
            <p:cNvPr id="34" name="TextBox 33"/>
            <p:cNvSpPr txBox="1"/>
            <p:nvPr/>
          </p:nvSpPr>
          <p:spPr>
            <a:xfrm>
              <a:off x="1276098" y="1168272"/>
              <a:ext cx="1135246" cy="246221"/>
            </a:xfrm>
            <a:prstGeom prst="rect">
              <a:avLst/>
            </a:prstGeom>
            <a:noFill/>
          </p:spPr>
          <p:txBody>
            <a:bodyPr wrap="none" rtlCol="0">
              <a:spAutoFit/>
            </a:bodyPr>
            <a:lstStyle/>
            <a:p>
              <a:pPr algn="ctr"/>
              <a:r>
                <a:rPr lang="en-US" sz="1000" dirty="0"/>
                <a:t>Diffuse </a:t>
              </a:r>
              <a:r>
                <a:rPr lang="en-US" sz="1000" dirty="0" err="1"/>
                <a:t>Cutaneous</a:t>
              </a:r>
              <a:endParaRPr lang="en-US" sz="1000" dirty="0"/>
            </a:p>
          </p:txBody>
        </p:sp>
        <p:sp>
          <p:nvSpPr>
            <p:cNvPr id="42" name="TextBox 41"/>
            <p:cNvSpPr txBox="1"/>
            <p:nvPr/>
          </p:nvSpPr>
          <p:spPr>
            <a:xfrm>
              <a:off x="1410735" y="1277805"/>
              <a:ext cx="865943" cy="246221"/>
            </a:xfrm>
            <a:prstGeom prst="rect">
              <a:avLst/>
            </a:prstGeom>
            <a:noFill/>
          </p:spPr>
          <p:txBody>
            <a:bodyPr wrap="none" rtlCol="0">
              <a:spAutoFit/>
            </a:bodyPr>
            <a:lstStyle/>
            <a:p>
              <a:pPr algn="ctr"/>
              <a:r>
                <a:rPr lang="en-US" sz="1000" dirty="0" err="1"/>
                <a:t>Mastocytosis</a:t>
              </a:r>
              <a:endParaRPr lang="en-US" sz="1000" dirty="0"/>
            </a:p>
          </p:txBody>
        </p:sp>
      </p:grpSp>
      <p:sp>
        <p:nvSpPr>
          <p:cNvPr id="6" name="TextBox 5"/>
          <p:cNvSpPr txBox="1"/>
          <p:nvPr/>
        </p:nvSpPr>
        <p:spPr>
          <a:xfrm>
            <a:off x="1088339" y="3983186"/>
            <a:ext cx="7021991" cy="3108543"/>
          </a:xfrm>
          <a:prstGeom prst="rect">
            <a:avLst/>
          </a:prstGeom>
          <a:solidFill>
            <a:schemeClr val="bg1"/>
          </a:solidFill>
        </p:spPr>
        <p:txBody>
          <a:bodyPr wrap="square" rtlCol="0">
            <a:spAutoFit/>
          </a:bodyPr>
          <a:lstStyle/>
          <a:p>
            <a:endParaRPr lang="en-US" dirty="0"/>
          </a:p>
          <a:p>
            <a:endParaRPr lang="en-US" dirty="0"/>
          </a:p>
          <a:p>
            <a:pPr algn="ctr"/>
            <a:r>
              <a:rPr lang="en-US" sz="4000" dirty="0"/>
              <a:t>The Spectrum of</a:t>
            </a:r>
          </a:p>
          <a:p>
            <a:pPr algn="ctr"/>
            <a:r>
              <a:rPr lang="en-US" sz="4000" dirty="0"/>
              <a:t>Mast Cell Disease</a:t>
            </a:r>
          </a:p>
          <a:p>
            <a:pPr algn="ctr"/>
            <a:r>
              <a:rPr lang="en-US" sz="4000" dirty="0"/>
              <a:t>We’ve Long Known</a:t>
            </a:r>
          </a:p>
          <a:p>
            <a:pPr algn="ctr"/>
            <a:endParaRPr lang="en-US" sz="4000" dirty="0"/>
          </a:p>
        </p:txBody>
      </p:sp>
      <p:sp>
        <p:nvSpPr>
          <p:cNvPr id="9" name="TextBox 8"/>
          <p:cNvSpPr txBox="1"/>
          <p:nvPr/>
        </p:nvSpPr>
        <p:spPr>
          <a:xfrm>
            <a:off x="4186400" y="663148"/>
            <a:ext cx="1655480" cy="215444"/>
          </a:xfrm>
          <a:prstGeom prst="rect">
            <a:avLst/>
          </a:prstGeom>
          <a:noFill/>
        </p:spPr>
        <p:txBody>
          <a:bodyPr wrap="square" rtlCol="0">
            <a:spAutoFit/>
          </a:bodyPr>
          <a:lstStyle/>
          <a:p>
            <a:pPr algn="ctr"/>
            <a:r>
              <a:rPr lang="en-US" sz="800" dirty="0"/>
              <a:t>Prevalence of SM: ~1:100,000</a:t>
            </a:r>
          </a:p>
        </p:txBody>
      </p:sp>
      <p:sp>
        <p:nvSpPr>
          <p:cNvPr id="46" name="TextBox 45"/>
          <p:cNvSpPr txBox="1"/>
          <p:nvPr/>
        </p:nvSpPr>
        <p:spPr>
          <a:xfrm>
            <a:off x="707666" y="957624"/>
            <a:ext cx="1956021" cy="246221"/>
          </a:xfrm>
          <a:prstGeom prst="rect">
            <a:avLst/>
          </a:prstGeom>
          <a:noFill/>
        </p:spPr>
        <p:txBody>
          <a:bodyPr wrap="square" rtlCol="0">
            <a:spAutoFit/>
          </a:bodyPr>
          <a:lstStyle/>
          <a:p>
            <a:pPr algn="ctr"/>
            <a:r>
              <a:rPr lang="en-US" sz="1000" dirty="0"/>
              <a:t>Prevalence of CM: ~1:10,000</a:t>
            </a:r>
          </a:p>
        </p:txBody>
      </p:sp>
      <p:sp>
        <p:nvSpPr>
          <p:cNvPr id="10" name="Line Callout 1 9"/>
          <p:cNvSpPr/>
          <p:nvPr/>
        </p:nvSpPr>
        <p:spPr>
          <a:xfrm>
            <a:off x="6658248" y="1563798"/>
            <a:ext cx="1229472" cy="284487"/>
          </a:xfrm>
          <a:prstGeom prst="borderCallout1">
            <a:avLst>
              <a:gd name="adj1" fmla="val 43905"/>
              <a:gd name="adj2" fmla="val 611"/>
              <a:gd name="adj3" fmla="val 42626"/>
              <a:gd name="adj4" fmla="val -41567"/>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chemeClr val="tx1"/>
                </a:solidFill>
                <a:latin typeface="Arial" panose="020B0604020202020204" pitchFamily="34" charset="0"/>
                <a:cs typeface="Arial" panose="020B0604020202020204" pitchFamily="34" charset="0"/>
              </a:rPr>
              <a:t>~70-90% of all SM</a:t>
            </a:r>
          </a:p>
        </p:txBody>
      </p:sp>
      <p:sp>
        <p:nvSpPr>
          <p:cNvPr id="48" name="TextBox 47"/>
          <p:cNvSpPr txBox="1"/>
          <p:nvPr/>
        </p:nvSpPr>
        <p:spPr>
          <a:xfrm>
            <a:off x="500938" y="3342715"/>
            <a:ext cx="1501288" cy="400110"/>
          </a:xfrm>
          <a:prstGeom prst="rect">
            <a:avLst/>
          </a:prstGeom>
          <a:noFill/>
        </p:spPr>
        <p:txBody>
          <a:bodyPr wrap="square" rtlCol="0">
            <a:spAutoFit/>
          </a:bodyPr>
          <a:lstStyle/>
          <a:p>
            <a:pPr algn="ctr"/>
            <a:r>
              <a:rPr lang="en-US" sz="1000" dirty="0"/>
              <a:t>Prevalence of allergy:</a:t>
            </a:r>
          </a:p>
          <a:p>
            <a:pPr algn="ctr"/>
            <a:r>
              <a:rPr lang="en-US" sz="1000" dirty="0"/>
              <a:t> ~1:5</a:t>
            </a:r>
          </a:p>
        </p:txBody>
      </p:sp>
      <p:sp>
        <p:nvSpPr>
          <p:cNvPr id="49" name="TextBox 48"/>
          <p:cNvSpPr txBox="1"/>
          <p:nvPr/>
        </p:nvSpPr>
        <p:spPr>
          <a:xfrm>
            <a:off x="787182" y="2731819"/>
            <a:ext cx="1534416" cy="400110"/>
          </a:xfrm>
          <a:prstGeom prst="rect">
            <a:avLst/>
          </a:prstGeom>
          <a:noFill/>
        </p:spPr>
        <p:txBody>
          <a:bodyPr wrap="square" rtlCol="0">
            <a:spAutoFit/>
          </a:bodyPr>
          <a:lstStyle/>
          <a:p>
            <a:pPr algn="ctr"/>
            <a:r>
              <a:rPr lang="en-US" sz="1000" dirty="0"/>
              <a:t>Prevalence of </a:t>
            </a:r>
            <a:r>
              <a:rPr lang="en-US" sz="1000" dirty="0" err="1"/>
              <a:t>urticaria</a:t>
            </a:r>
            <a:r>
              <a:rPr lang="en-US" sz="1000" dirty="0"/>
              <a:t>:</a:t>
            </a:r>
          </a:p>
          <a:p>
            <a:pPr algn="ctr"/>
            <a:r>
              <a:rPr lang="en-US" sz="1000" dirty="0"/>
              <a:t> ~1:10</a:t>
            </a:r>
          </a:p>
        </p:txBody>
      </p:sp>
      <p:sp>
        <p:nvSpPr>
          <p:cNvPr id="50" name="Line Callout 1 49"/>
          <p:cNvSpPr/>
          <p:nvPr/>
        </p:nvSpPr>
        <p:spPr>
          <a:xfrm>
            <a:off x="6651628" y="785931"/>
            <a:ext cx="1236092" cy="284487"/>
          </a:xfrm>
          <a:prstGeom prst="borderCallout1">
            <a:avLst>
              <a:gd name="adj1" fmla="val 43905"/>
              <a:gd name="adj2" fmla="val 611"/>
              <a:gd name="adj3" fmla="val 45421"/>
              <a:gd name="adj4" fmla="val -89424"/>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Arial" panose="020B0604020202020204" pitchFamily="34" charset="0"/>
                <a:cs typeface="Arial" panose="020B0604020202020204" pitchFamily="34" charset="0"/>
              </a:rPr>
              <a:t>Prevalence of MCL: ~1:10,000,000</a:t>
            </a:r>
          </a:p>
        </p:txBody>
      </p:sp>
    </p:spTree>
    <p:extLst>
      <p:ext uri="{BB962C8B-B14F-4D97-AF65-F5344CB8AC3E}">
        <p14:creationId xmlns:p14="http://schemas.microsoft.com/office/powerpoint/2010/main" val="2260558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290950" y="393462"/>
            <a:ext cx="8229600" cy="1143000"/>
          </a:xfrm>
        </p:spPr>
        <p:txBody>
          <a:bodyPr/>
          <a:lstStyle/>
          <a:p>
            <a:pPr eaLnBrk="1" hangingPunct="1"/>
            <a:r>
              <a:rPr lang="en-US" dirty="0"/>
              <a:t>MCAD: A Brief History</a:t>
            </a:r>
          </a:p>
        </p:txBody>
      </p:sp>
      <p:sp>
        <p:nvSpPr>
          <p:cNvPr id="28674" name="Content Placeholder 2"/>
          <p:cNvSpPr>
            <a:spLocks noGrp="1"/>
          </p:cNvSpPr>
          <p:nvPr>
            <p:ph idx="1"/>
          </p:nvPr>
        </p:nvSpPr>
        <p:spPr>
          <a:xfrm>
            <a:off x="305237" y="1593507"/>
            <a:ext cx="9052519" cy="5203080"/>
          </a:xfrm>
        </p:spPr>
        <p:txBody>
          <a:bodyPr>
            <a:normAutofit fontScale="92500" lnSpcReduction="10000"/>
          </a:bodyPr>
          <a:lstStyle/>
          <a:p>
            <a:pPr eaLnBrk="1" hangingPunct="1">
              <a:lnSpc>
                <a:spcPct val="80000"/>
              </a:lnSpc>
            </a:pPr>
            <a:r>
              <a:rPr lang="en-US" sz="2200" dirty="0"/>
              <a:t>1988: 1</a:t>
            </a:r>
            <a:r>
              <a:rPr lang="en-US" sz="2200" baseline="30000" dirty="0"/>
              <a:t>st</a:t>
            </a:r>
            <a:r>
              <a:rPr lang="en-US" sz="2200" dirty="0"/>
              <a:t> published hypothesis that MCAS ought to exist</a:t>
            </a:r>
          </a:p>
          <a:p>
            <a:pPr eaLnBrk="1" hangingPunct="1">
              <a:lnSpc>
                <a:spcPct val="80000"/>
              </a:lnSpc>
            </a:pPr>
            <a:r>
              <a:rPr lang="en-US" sz="2200" dirty="0"/>
              <a:t>2007: 1</a:t>
            </a:r>
            <a:r>
              <a:rPr lang="en-US" sz="2200" baseline="30000" dirty="0"/>
              <a:t>st</a:t>
            </a:r>
            <a:r>
              <a:rPr lang="en-US" sz="2200" dirty="0"/>
              <a:t> case reports of MCAS</a:t>
            </a:r>
          </a:p>
          <a:p>
            <a:pPr lvl="1" eaLnBrk="1" hangingPunct="1">
              <a:lnSpc>
                <a:spcPct val="80000"/>
              </a:lnSpc>
            </a:pPr>
            <a:r>
              <a:rPr lang="en-US" sz="2000" dirty="0"/>
              <a:t>Some with KIT-D816V, some without</a:t>
            </a:r>
          </a:p>
          <a:p>
            <a:pPr eaLnBrk="1" hangingPunct="1">
              <a:lnSpc>
                <a:spcPct val="80000"/>
              </a:lnSpc>
            </a:pPr>
            <a:r>
              <a:rPr lang="en-US" sz="2200" dirty="0"/>
              <a:t>2007: 1</a:t>
            </a:r>
            <a:r>
              <a:rPr lang="en-US" sz="2200" baseline="30000" dirty="0"/>
              <a:t>st</a:t>
            </a:r>
            <a:r>
              <a:rPr lang="en-US" sz="2200" dirty="0"/>
              <a:t> study showing other KIT mutations in most MCAS (Bonn)</a:t>
            </a:r>
          </a:p>
          <a:p>
            <a:pPr eaLnBrk="1" hangingPunct="1">
              <a:lnSpc>
                <a:spcPct val="80000"/>
              </a:lnSpc>
            </a:pPr>
            <a:r>
              <a:rPr lang="en-US" sz="2200" dirty="0"/>
              <a:t>2008-: Non-KIT mast cell regulatory gene mutations found in SM</a:t>
            </a:r>
          </a:p>
          <a:p>
            <a:pPr eaLnBrk="1" hangingPunct="1">
              <a:lnSpc>
                <a:spcPct val="80000"/>
              </a:lnSpc>
            </a:pPr>
            <a:r>
              <a:rPr lang="en-US" sz="2200" dirty="0"/>
              <a:t>2010: 2</a:t>
            </a:r>
            <a:r>
              <a:rPr lang="en-US" sz="2200" baseline="30000" dirty="0"/>
              <a:t>nd</a:t>
            </a:r>
            <a:r>
              <a:rPr lang="en-US" sz="2200" dirty="0"/>
              <a:t> study showing KIT mutations in most MCAS (Bonn)</a:t>
            </a:r>
          </a:p>
          <a:p>
            <a:pPr lvl="1" eaLnBrk="1" hangingPunct="1">
              <a:lnSpc>
                <a:spcPct val="80000"/>
              </a:lnSpc>
            </a:pPr>
            <a:r>
              <a:rPr lang="en-US" sz="2000" dirty="0"/>
              <a:t>KIT-D816V rare</a:t>
            </a:r>
          </a:p>
          <a:p>
            <a:pPr lvl="1" eaLnBrk="1" hangingPunct="1">
              <a:lnSpc>
                <a:spcPct val="80000"/>
              </a:lnSpc>
            </a:pPr>
            <a:r>
              <a:rPr lang="en-US" sz="2000" dirty="0"/>
              <a:t>Few mutations in controls</a:t>
            </a:r>
          </a:p>
          <a:p>
            <a:pPr eaLnBrk="1" hangingPunct="1">
              <a:lnSpc>
                <a:spcPct val="80000"/>
              </a:lnSpc>
            </a:pPr>
            <a:r>
              <a:rPr lang="en-US" sz="2200" dirty="0"/>
              <a:t>2010: Proposal of “MCAD” (Harvard, Vienna, NIH)</a:t>
            </a:r>
          </a:p>
          <a:p>
            <a:pPr lvl="1" eaLnBrk="1" hangingPunct="1">
              <a:lnSpc>
                <a:spcPct val="80000"/>
              </a:lnSpc>
            </a:pPr>
            <a:r>
              <a:rPr lang="en-US" sz="2000" dirty="0"/>
              <a:t>Includes 1</a:t>
            </a:r>
            <a:r>
              <a:rPr lang="en-US" sz="2000" baseline="30000" dirty="0"/>
              <a:t>st</a:t>
            </a:r>
            <a:r>
              <a:rPr lang="en-US" sz="2000" dirty="0"/>
              <a:t> proposal for MCAS diagnostic criteria</a:t>
            </a:r>
          </a:p>
          <a:p>
            <a:pPr eaLnBrk="1" hangingPunct="1">
              <a:lnSpc>
                <a:spcPct val="80000"/>
              </a:lnSpc>
            </a:pPr>
            <a:r>
              <a:rPr lang="en-US" sz="2200" dirty="0"/>
              <a:t>2011: Alternative proposal for MCAS diagnostic criteria (Bonn, MUSC)</a:t>
            </a:r>
          </a:p>
          <a:p>
            <a:pPr lvl="1" eaLnBrk="1" hangingPunct="1">
              <a:lnSpc>
                <a:spcPct val="80000"/>
              </a:lnSpc>
            </a:pPr>
            <a:r>
              <a:rPr lang="en-US" sz="2000" dirty="0"/>
              <a:t>Revised 2016, 2017</a:t>
            </a:r>
          </a:p>
          <a:p>
            <a:pPr eaLnBrk="1" hangingPunct="1">
              <a:lnSpc>
                <a:spcPct val="80000"/>
              </a:lnSpc>
            </a:pPr>
            <a:r>
              <a:rPr lang="en-US" sz="2200" dirty="0"/>
              <a:t>2012: Revised (Vienna et al.) proposal for MCAS diagnostic criteria</a:t>
            </a:r>
          </a:p>
          <a:p>
            <a:pPr lvl="1" eaLnBrk="1" hangingPunct="1">
              <a:lnSpc>
                <a:spcPct val="80000"/>
              </a:lnSpc>
            </a:pPr>
            <a:r>
              <a:rPr lang="en-US" sz="2000" dirty="0"/>
              <a:t>Still problematic</a:t>
            </a:r>
          </a:p>
          <a:p>
            <a:pPr lvl="1" eaLnBrk="1" hangingPunct="1">
              <a:lnSpc>
                <a:spcPct val="80000"/>
              </a:lnSpc>
            </a:pPr>
            <a:r>
              <a:rPr lang="en-US" sz="2000" dirty="0"/>
              <a:t>“Updated” again in 2019 – no different than 2012</a:t>
            </a:r>
          </a:p>
          <a:p>
            <a:pPr eaLnBrk="1" hangingPunct="1">
              <a:lnSpc>
                <a:spcPct val="80000"/>
              </a:lnSpc>
            </a:pPr>
            <a:r>
              <a:rPr lang="en-US" sz="2400" dirty="0"/>
              <a:t>2016: Revised WHO diagnostic criteria for SM</a:t>
            </a:r>
          </a:p>
          <a:p>
            <a:pPr lvl="1" eaLnBrk="1" hangingPunct="1">
              <a:lnSpc>
                <a:spcPct val="80000"/>
              </a:lnSpc>
            </a:pPr>
            <a:r>
              <a:rPr lang="en-US" sz="2000" dirty="0" err="1"/>
              <a:t>Mastocytosis</a:t>
            </a:r>
            <a:r>
              <a:rPr lang="en-US" sz="2000" dirty="0"/>
              <a:t> now separate from the myeloproliferative neoplasms (MPNs)</a:t>
            </a:r>
          </a:p>
          <a:p>
            <a:pPr lvl="1" eaLnBrk="1" hangingPunct="1">
              <a:lnSpc>
                <a:spcPct val="80000"/>
              </a:lnSpc>
            </a:pPr>
            <a:r>
              <a:rPr lang="en-US" sz="2000" dirty="0"/>
              <a:t>“Smoldering SM” added; “SM-AHNMD” shortened to “SM-AHN”</a:t>
            </a:r>
          </a:p>
          <a:p>
            <a:pPr lvl="1" eaLnBrk="1" hangingPunct="1">
              <a:lnSpc>
                <a:spcPct val="80000"/>
              </a:lnSpc>
            </a:pPr>
            <a:r>
              <a:rPr lang="en-US" sz="2000" dirty="0"/>
              <a:t>No statement regarding MCAS</a:t>
            </a:r>
            <a:endParaRPr lang="en-US" sz="2200" dirty="0"/>
          </a:p>
          <a:p>
            <a:pPr eaLnBrk="1" hangingPunct="1">
              <a:lnSpc>
                <a:spcPct val="80000"/>
              </a:lnSpc>
            </a:pPr>
            <a:endParaRPr lang="en-US" sz="2200" dirty="0"/>
          </a:p>
          <a:p>
            <a:pPr eaLnBrk="1" hangingPunct="1">
              <a:lnSpc>
                <a:spcPct val="80000"/>
              </a:lnSpc>
            </a:pPr>
            <a:endParaRPr lang="en-US" sz="2200" dirty="0"/>
          </a:p>
        </p:txBody>
      </p:sp>
    </p:spTree>
    <p:extLst>
      <p:ext uri="{BB962C8B-B14F-4D97-AF65-F5344CB8AC3E}">
        <p14:creationId xmlns:p14="http://schemas.microsoft.com/office/powerpoint/2010/main" val="3635544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7984" y="1545151"/>
            <a:ext cx="6496050" cy="5305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6770464" y="3982028"/>
            <a:ext cx="1272209" cy="2744015"/>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2592681" y="2339753"/>
            <a:ext cx="611230" cy="0"/>
          </a:xfrm>
          <a:prstGeom prst="line">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 name="Line Callout 1 12"/>
          <p:cNvSpPr/>
          <p:nvPr/>
        </p:nvSpPr>
        <p:spPr>
          <a:xfrm>
            <a:off x="3938510" y="834177"/>
            <a:ext cx="2319177" cy="964642"/>
          </a:xfrm>
          <a:prstGeom prst="borderCallout1">
            <a:avLst>
              <a:gd name="adj1" fmla="val 49142"/>
              <a:gd name="adj2" fmla="val -79"/>
              <a:gd name="adj3" fmla="val 146390"/>
              <a:gd name="adj4" fmla="val -4246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550374" y="806845"/>
            <a:ext cx="997389" cy="215444"/>
          </a:xfrm>
          <a:prstGeom prst="rect">
            <a:avLst/>
          </a:prstGeom>
          <a:noFill/>
        </p:spPr>
        <p:txBody>
          <a:bodyPr wrap="none" rtlCol="0">
            <a:spAutoFit/>
          </a:bodyPr>
          <a:lstStyle/>
          <a:p>
            <a:pPr algn="ctr"/>
            <a:r>
              <a:rPr lang="en-US" sz="800" dirty="0"/>
              <a:t>Mast Cell Leukemia</a:t>
            </a:r>
          </a:p>
        </p:txBody>
      </p:sp>
      <p:sp>
        <p:nvSpPr>
          <p:cNvPr id="15" name="TextBox 14"/>
          <p:cNvSpPr txBox="1"/>
          <p:nvPr/>
        </p:nvSpPr>
        <p:spPr>
          <a:xfrm>
            <a:off x="4182421" y="972962"/>
            <a:ext cx="1721945" cy="226985"/>
          </a:xfrm>
          <a:prstGeom prst="rect">
            <a:avLst/>
          </a:prstGeom>
          <a:noFill/>
        </p:spPr>
        <p:txBody>
          <a:bodyPr wrap="none" rtlCol="0">
            <a:spAutoFit/>
          </a:bodyPr>
          <a:lstStyle/>
          <a:p>
            <a:pPr algn="ctr"/>
            <a:r>
              <a:rPr lang="en-US" sz="860" dirty="0"/>
              <a:t>Aggressive Systemic </a:t>
            </a:r>
            <a:r>
              <a:rPr lang="en-US" sz="860" dirty="0" err="1"/>
              <a:t>Mastocytosis</a:t>
            </a:r>
            <a:endParaRPr lang="en-US" sz="860" dirty="0"/>
          </a:p>
        </p:txBody>
      </p:sp>
      <p:sp>
        <p:nvSpPr>
          <p:cNvPr id="16" name="TextBox 15"/>
          <p:cNvSpPr txBox="1"/>
          <p:nvPr/>
        </p:nvSpPr>
        <p:spPr>
          <a:xfrm>
            <a:off x="3970289" y="1550114"/>
            <a:ext cx="2144370" cy="276999"/>
          </a:xfrm>
          <a:prstGeom prst="rect">
            <a:avLst/>
          </a:prstGeom>
          <a:noFill/>
        </p:spPr>
        <p:txBody>
          <a:bodyPr wrap="none" rtlCol="0">
            <a:spAutoFit/>
          </a:bodyPr>
          <a:lstStyle/>
          <a:p>
            <a:pPr algn="ctr"/>
            <a:r>
              <a:rPr lang="en-US" sz="1200" dirty="0"/>
              <a:t>Indolent Systemic </a:t>
            </a:r>
            <a:r>
              <a:rPr lang="en-US" sz="1200" dirty="0" err="1"/>
              <a:t>Mastocytosis</a:t>
            </a:r>
            <a:endParaRPr lang="en-US" sz="1200" dirty="0"/>
          </a:p>
        </p:txBody>
      </p:sp>
      <p:cxnSp>
        <p:nvCxnSpPr>
          <p:cNvPr id="19" name="Straight Connector 18"/>
          <p:cNvCxnSpPr/>
          <p:nvPr/>
        </p:nvCxnSpPr>
        <p:spPr>
          <a:xfrm>
            <a:off x="2369543" y="2726865"/>
            <a:ext cx="1462062" cy="0"/>
          </a:xfrm>
          <a:prstGeom prst="line">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247630" y="2294049"/>
            <a:ext cx="1314700" cy="492443"/>
          </a:xfrm>
          <a:prstGeom prst="rect">
            <a:avLst/>
          </a:prstGeom>
          <a:noFill/>
        </p:spPr>
        <p:txBody>
          <a:bodyPr wrap="square" rtlCol="0">
            <a:spAutoFit/>
          </a:bodyPr>
          <a:lstStyle/>
          <a:p>
            <a:pPr algn="ctr"/>
            <a:r>
              <a:rPr lang="en-US" sz="1250" dirty="0"/>
              <a:t>Cutaneous</a:t>
            </a:r>
          </a:p>
          <a:p>
            <a:pPr algn="ctr"/>
            <a:r>
              <a:rPr lang="en-US" sz="1250" dirty="0" err="1"/>
              <a:t>Mastocytosis</a:t>
            </a:r>
            <a:endParaRPr lang="en-US" sz="1250" dirty="0"/>
          </a:p>
        </p:txBody>
      </p:sp>
      <p:cxnSp>
        <p:nvCxnSpPr>
          <p:cNvPr id="33" name="Straight Connector 32"/>
          <p:cNvCxnSpPr/>
          <p:nvPr/>
        </p:nvCxnSpPr>
        <p:spPr>
          <a:xfrm>
            <a:off x="2111196" y="3192214"/>
            <a:ext cx="1862214" cy="0"/>
          </a:xfrm>
          <a:prstGeom prst="line">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2289350" y="2669452"/>
            <a:ext cx="1548903" cy="553998"/>
          </a:xfrm>
          <a:prstGeom prst="rect">
            <a:avLst/>
          </a:prstGeom>
          <a:noFill/>
        </p:spPr>
        <p:txBody>
          <a:bodyPr wrap="square" rtlCol="0">
            <a:spAutoFit/>
          </a:bodyPr>
          <a:lstStyle/>
          <a:p>
            <a:pPr algn="ctr"/>
            <a:r>
              <a:rPr lang="en-US" sz="1500" dirty="0" err="1"/>
              <a:t>Urticarias</a:t>
            </a:r>
            <a:r>
              <a:rPr lang="en-US" sz="1500" dirty="0"/>
              <a:t> and</a:t>
            </a:r>
          </a:p>
          <a:p>
            <a:pPr algn="ctr"/>
            <a:r>
              <a:rPr lang="en-US" sz="1500" dirty="0"/>
              <a:t>Angioedema</a:t>
            </a:r>
          </a:p>
        </p:txBody>
      </p:sp>
      <p:sp>
        <p:nvSpPr>
          <p:cNvPr id="36" name="TextBox 35"/>
          <p:cNvSpPr txBox="1"/>
          <p:nvPr/>
        </p:nvSpPr>
        <p:spPr>
          <a:xfrm>
            <a:off x="2042753" y="3152134"/>
            <a:ext cx="1969772" cy="830997"/>
          </a:xfrm>
          <a:prstGeom prst="rect">
            <a:avLst/>
          </a:prstGeom>
          <a:noFill/>
        </p:spPr>
        <p:txBody>
          <a:bodyPr wrap="square" rtlCol="0">
            <a:spAutoFit/>
          </a:bodyPr>
          <a:lstStyle/>
          <a:p>
            <a:pPr algn="ctr"/>
            <a:r>
              <a:rPr lang="en-US" sz="2400" dirty="0"/>
              <a:t>Allergies and</a:t>
            </a:r>
          </a:p>
          <a:p>
            <a:pPr algn="ctr"/>
            <a:r>
              <a:rPr lang="en-US" sz="2400" dirty="0"/>
              <a:t>Anaphylaxis</a:t>
            </a:r>
          </a:p>
        </p:txBody>
      </p:sp>
      <p:sp>
        <p:nvSpPr>
          <p:cNvPr id="37" name="TextBox 36"/>
          <p:cNvSpPr txBox="1"/>
          <p:nvPr/>
        </p:nvSpPr>
        <p:spPr>
          <a:xfrm>
            <a:off x="1288713" y="3942039"/>
            <a:ext cx="3704725" cy="2246769"/>
          </a:xfrm>
          <a:prstGeom prst="rect">
            <a:avLst/>
          </a:prstGeom>
          <a:noFill/>
        </p:spPr>
        <p:txBody>
          <a:bodyPr wrap="square" rtlCol="0">
            <a:spAutoFit/>
          </a:bodyPr>
          <a:lstStyle/>
          <a:p>
            <a:pPr algn="ctr"/>
            <a:r>
              <a:rPr lang="en-US" sz="2800" dirty="0"/>
              <a:t>Mast Cell</a:t>
            </a:r>
          </a:p>
          <a:p>
            <a:pPr algn="ctr"/>
            <a:r>
              <a:rPr lang="en-US" sz="2800" dirty="0"/>
              <a:t>Activation</a:t>
            </a:r>
          </a:p>
          <a:p>
            <a:pPr algn="ctr"/>
            <a:r>
              <a:rPr lang="en-US" sz="2800" dirty="0"/>
              <a:t>Syndromes</a:t>
            </a:r>
          </a:p>
          <a:p>
            <a:pPr algn="ctr"/>
            <a:r>
              <a:rPr lang="en-US" sz="2800" dirty="0"/>
              <a:t>Not Yet Otherwise Classified</a:t>
            </a:r>
          </a:p>
        </p:txBody>
      </p:sp>
      <p:sp>
        <p:nvSpPr>
          <p:cNvPr id="18" name="Right Brace 17"/>
          <p:cNvSpPr/>
          <p:nvPr/>
        </p:nvSpPr>
        <p:spPr>
          <a:xfrm>
            <a:off x="5713433" y="2097456"/>
            <a:ext cx="670343" cy="4059422"/>
          </a:xfrm>
          <a:prstGeom prst="rightBrace">
            <a:avLst>
              <a:gd name="adj1" fmla="val 8333"/>
              <a:gd name="adj2" fmla="val 49797"/>
            </a:avLst>
          </a:prstGeom>
          <a:ln w="635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p:cNvSpPr txBox="1"/>
          <p:nvPr/>
        </p:nvSpPr>
        <p:spPr>
          <a:xfrm>
            <a:off x="6395701" y="3345511"/>
            <a:ext cx="1646971" cy="1477328"/>
          </a:xfrm>
          <a:prstGeom prst="rect">
            <a:avLst/>
          </a:prstGeom>
          <a:noFill/>
        </p:spPr>
        <p:txBody>
          <a:bodyPr wrap="square" rtlCol="0">
            <a:spAutoFit/>
          </a:bodyPr>
          <a:lstStyle/>
          <a:p>
            <a:r>
              <a:rPr lang="en-US" b="1" dirty="0"/>
              <a:t>Disorders featuring inappropriate mast cell</a:t>
            </a:r>
          </a:p>
          <a:p>
            <a:r>
              <a:rPr lang="en-US" b="1" dirty="0"/>
              <a:t>activation</a:t>
            </a:r>
          </a:p>
        </p:txBody>
      </p:sp>
      <p:sp>
        <p:nvSpPr>
          <p:cNvPr id="24" name="Right Brace 23"/>
          <p:cNvSpPr/>
          <p:nvPr/>
        </p:nvSpPr>
        <p:spPr>
          <a:xfrm>
            <a:off x="3909812" y="2095955"/>
            <a:ext cx="312189" cy="630910"/>
          </a:xfrm>
          <a:prstGeom prst="rightBrace">
            <a:avLst>
              <a:gd name="adj1" fmla="val 8333"/>
              <a:gd name="adj2" fmla="val 49797"/>
            </a:avLst>
          </a:prstGeom>
          <a:ln w="635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p:cNvSpPr txBox="1"/>
          <p:nvPr/>
        </p:nvSpPr>
        <p:spPr>
          <a:xfrm>
            <a:off x="4210253" y="1816242"/>
            <a:ext cx="1363623" cy="1169551"/>
          </a:xfrm>
          <a:prstGeom prst="rect">
            <a:avLst/>
          </a:prstGeom>
          <a:noFill/>
        </p:spPr>
        <p:txBody>
          <a:bodyPr wrap="square" rtlCol="0">
            <a:spAutoFit/>
          </a:bodyPr>
          <a:lstStyle/>
          <a:p>
            <a:r>
              <a:rPr lang="en-US" sz="1400" b="1" dirty="0"/>
              <a:t>Disorders also featuring inappropriate mast cell</a:t>
            </a:r>
          </a:p>
          <a:p>
            <a:r>
              <a:rPr lang="en-US" sz="1400" b="1" dirty="0"/>
              <a:t>proliferation</a:t>
            </a:r>
          </a:p>
        </p:txBody>
      </p:sp>
      <p:cxnSp>
        <p:nvCxnSpPr>
          <p:cNvPr id="7" name="Straight Connector 6"/>
          <p:cNvCxnSpPr/>
          <p:nvPr/>
        </p:nvCxnSpPr>
        <p:spPr>
          <a:xfrm>
            <a:off x="7380829" y="3959189"/>
            <a:ext cx="661844" cy="0"/>
          </a:xfrm>
          <a:prstGeom prst="line">
            <a:avLst/>
          </a:prstGeom>
          <a:ln w="50800">
            <a:solidFill>
              <a:schemeClr val="tx1"/>
            </a:solidFill>
          </a:ln>
          <a:effectLst>
            <a:softEdge rad="12700"/>
          </a:effectLst>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4083661" y="1125362"/>
            <a:ext cx="1986441" cy="230832"/>
          </a:xfrm>
          <a:prstGeom prst="rect">
            <a:avLst/>
          </a:prstGeom>
          <a:noFill/>
        </p:spPr>
        <p:txBody>
          <a:bodyPr wrap="none" rtlCol="0">
            <a:spAutoFit/>
          </a:bodyPr>
          <a:lstStyle/>
          <a:p>
            <a:pPr algn="ctr"/>
            <a:r>
              <a:rPr lang="en-US" sz="900" dirty="0"/>
              <a:t>Systemic </a:t>
            </a:r>
            <a:r>
              <a:rPr lang="en-US" sz="900" dirty="0" err="1"/>
              <a:t>mastocytosis</a:t>
            </a:r>
            <a:r>
              <a:rPr lang="en-US" sz="900" dirty="0"/>
              <a:t> with associated</a:t>
            </a:r>
          </a:p>
        </p:txBody>
      </p:sp>
      <p:sp>
        <p:nvSpPr>
          <p:cNvPr id="27" name="TextBox 26"/>
          <p:cNvSpPr txBox="1"/>
          <p:nvPr/>
        </p:nvSpPr>
        <p:spPr>
          <a:xfrm>
            <a:off x="3957107" y="1232546"/>
            <a:ext cx="2242922" cy="230832"/>
          </a:xfrm>
          <a:prstGeom prst="rect">
            <a:avLst/>
          </a:prstGeom>
          <a:noFill/>
        </p:spPr>
        <p:txBody>
          <a:bodyPr wrap="none" rtlCol="0">
            <a:spAutoFit/>
          </a:bodyPr>
          <a:lstStyle/>
          <a:p>
            <a:pPr algn="ctr"/>
            <a:r>
              <a:rPr lang="en-US" sz="900" dirty="0"/>
              <a:t>hematologic non-mast-cell-lineage disorder</a:t>
            </a:r>
          </a:p>
        </p:txBody>
      </p:sp>
      <p:sp>
        <p:nvSpPr>
          <p:cNvPr id="28" name="TextBox 27"/>
          <p:cNvSpPr txBox="1"/>
          <p:nvPr/>
        </p:nvSpPr>
        <p:spPr>
          <a:xfrm>
            <a:off x="3997520" y="1379922"/>
            <a:ext cx="2101857" cy="256993"/>
          </a:xfrm>
          <a:prstGeom prst="rect">
            <a:avLst/>
          </a:prstGeom>
          <a:noFill/>
        </p:spPr>
        <p:txBody>
          <a:bodyPr wrap="none" rtlCol="0">
            <a:spAutoFit/>
          </a:bodyPr>
          <a:lstStyle/>
          <a:p>
            <a:pPr algn="ctr"/>
            <a:r>
              <a:rPr lang="en-US" sz="1050" dirty="0"/>
              <a:t>Smoldering Systemic </a:t>
            </a:r>
            <a:r>
              <a:rPr lang="en-US" sz="1050" dirty="0" err="1"/>
              <a:t>Mastocytosis</a:t>
            </a:r>
            <a:endParaRPr lang="en-US" sz="1050" dirty="0"/>
          </a:p>
        </p:txBody>
      </p:sp>
      <p:sp>
        <p:nvSpPr>
          <p:cNvPr id="29" name="TextBox 28"/>
          <p:cNvSpPr txBox="1"/>
          <p:nvPr/>
        </p:nvSpPr>
        <p:spPr>
          <a:xfrm rot="18840000">
            <a:off x="2976913" y="1489582"/>
            <a:ext cx="1004699" cy="461665"/>
          </a:xfrm>
          <a:prstGeom prst="rect">
            <a:avLst/>
          </a:prstGeom>
          <a:noFill/>
        </p:spPr>
        <p:txBody>
          <a:bodyPr wrap="none" rtlCol="0">
            <a:spAutoFit/>
          </a:bodyPr>
          <a:lstStyle/>
          <a:p>
            <a:pPr algn="ctr"/>
            <a:r>
              <a:rPr lang="en-US" sz="1200" dirty="0"/>
              <a:t>Systemic</a:t>
            </a:r>
          </a:p>
          <a:p>
            <a:pPr algn="ctr"/>
            <a:r>
              <a:rPr lang="en-US" sz="1200" dirty="0" err="1"/>
              <a:t>Mastocytosis</a:t>
            </a:r>
            <a:endParaRPr lang="en-US" sz="1200" dirty="0"/>
          </a:p>
        </p:txBody>
      </p:sp>
      <p:sp>
        <p:nvSpPr>
          <p:cNvPr id="31" name="Line Callout 1 30"/>
          <p:cNvSpPr/>
          <p:nvPr/>
        </p:nvSpPr>
        <p:spPr>
          <a:xfrm>
            <a:off x="1113897" y="1183201"/>
            <a:ext cx="1156811" cy="1049006"/>
          </a:xfrm>
          <a:prstGeom prst="borderCallout1">
            <a:avLst>
              <a:gd name="adj1" fmla="val 50219"/>
              <a:gd name="adj2" fmla="val 99942"/>
              <a:gd name="adj3" fmla="val 128168"/>
              <a:gd name="adj4" fmla="val 122953"/>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1278469" y="1411143"/>
            <a:ext cx="830677" cy="230832"/>
          </a:xfrm>
          <a:prstGeom prst="rect">
            <a:avLst/>
          </a:prstGeom>
          <a:noFill/>
        </p:spPr>
        <p:txBody>
          <a:bodyPr wrap="none" rtlCol="0">
            <a:spAutoFit/>
          </a:bodyPr>
          <a:lstStyle/>
          <a:p>
            <a:pPr algn="ctr"/>
            <a:r>
              <a:rPr lang="en-US" sz="900" dirty="0" err="1"/>
              <a:t>Mastocytoma</a:t>
            </a:r>
            <a:endParaRPr lang="en-US" sz="900" dirty="0"/>
          </a:p>
        </p:txBody>
      </p:sp>
      <p:grpSp>
        <p:nvGrpSpPr>
          <p:cNvPr id="45" name="Group 44"/>
          <p:cNvGrpSpPr/>
          <p:nvPr/>
        </p:nvGrpSpPr>
        <p:grpSpPr>
          <a:xfrm>
            <a:off x="1088339" y="1164061"/>
            <a:ext cx="1202572" cy="305925"/>
            <a:chOff x="1312936" y="595195"/>
            <a:chExt cx="1202572" cy="305925"/>
          </a:xfrm>
        </p:grpSpPr>
        <p:sp>
          <p:nvSpPr>
            <p:cNvPr id="39" name="TextBox 38"/>
            <p:cNvSpPr txBox="1"/>
            <p:nvPr/>
          </p:nvSpPr>
          <p:spPr>
            <a:xfrm>
              <a:off x="1312936" y="595195"/>
              <a:ext cx="1202572" cy="215444"/>
            </a:xfrm>
            <a:prstGeom prst="rect">
              <a:avLst/>
            </a:prstGeom>
            <a:noFill/>
          </p:spPr>
          <p:txBody>
            <a:bodyPr wrap="none" rtlCol="0">
              <a:spAutoFit/>
            </a:bodyPr>
            <a:lstStyle/>
            <a:p>
              <a:pPr algn="ctr"/>
              <a:r>
                <a:rPr lang="en-US" sz="800" dirty="0" err="1"/>
                <a:t>Telangiectasia</a:t>
              </a:r>
              <a:r>
                <a:rPr lang="en-US" sz="800" dirty="0"/>
                <a:t> </a:t>
              </a:r>
              <a:r>
                <a:rPr lang="en-US" sz="800" dirty="0" err="1"/>
                <a:t>macularis</a:t>
              </a:r>
              <a:endParaRPr lang="en-US" sz="800" dirty="0"/>
            </a:p>
          </p:txBody>
        </p:sp>
        <p:sp>
          <p:nvSpPr>
            <p:cNvPr id="40" name="TextBox 39"/>
            <p:cNvSpPr txBox="1"/>
            <p:nvPr/>
          </p:nvSpPr>
          <p:spPr>
            <a:xfrm>
              <a:off x="1456391" y="685676"/>
              <a:ext cx="915636" cy="215444"/>
            </a:xfrm>
            <a:prstGeom prst="rect">
              <a:avLst/>
            </a:prstGeom>
            <a:noFill/>
          </p:spPr>
          <p:txBody>
            <a:bodyPr wrap="none" rtlCol="0">
              <a:spAutoFit/>
            </a:bodyPr>
            <a:lstStyle/>
            <a:p>
              <a:pPr algn="ctr"/>
              <a:r>
                <a:rPr lang="en-US" sz="800" dirty="0" err="1"/>
                <a:t>eruptiva</a:t>
              </a:r>
              <a:r>
                <a:rPr lang="en-US" sz="800" dirty="0"/>
                <a:t> </a:t>
              </a:r>
              <a:r>
                <a:rPr lang="en-US" sz="800" dirty="0" err="1"/>
                <a:t>perstans</a:t>
              </a:r>
              <a:endParaRPr lang="en-US" sz="800" dirty="0"/>
            </a:p>
          </p:txBody>
        </p:sp>
      </p:grpSp>
      <p:grpSp>
        <p:nvGrpSpPr>
          <p:cNvPr id="44" name="Group 43"/>
          <p:cNvGrpSpPr/>
          <p:nvPr/>
        </p:nvGrpSpPr>
        <p:grpSpPr>
          <a:xfrm>
            <a:off x="1120161" y="1864447"/>
            <a:ext cx="1072889" cy="396058"/>
            <a:chOff x="1413388" y="1514679"/>
            <a:chExt cx="927690" cy="396058"/>
          </a:xfrm>
        </p:grpSpPr>
        <p:sp>
          <p:nvSpPr>
            <p:cNvPr id="32" name="TextBox 31"/>
            <p:cNvSpPr txBox="1"/>
            <p:nvPr/>
          </p:nvSpPr>
          <p:spPr>
            <a:xfrm>
              <a:off x="1413388" y="1514679"/>
              <a:ext cx="920831" cy="276999"/>
            </a:xfrm>
            <a:prstGeom prst="rect">
              <a:avLst/>
            </a:prstGeom>
            <a:noFill/>
          </p:spPr>
          <p:txBody>
            <a:bodyPr wrap="square" rtlCol="0">
              <a:spAutoFit/>
            </a:bodyPr>
            <a:lstStyle/>
            <a:p>
              <a:pPr algn="ctr"/>
              <a:r>
                <a:rPr lang="en-US" sz="1200" dirty="0" err="1"/>
                <a:t>Urticaria</a:t>
              </a:r>
              <a:endParaRPr lang="en-US" sz="1200" dirty="0"/>
            </a:p>
          </p:txBody>
        </p:sp>
        <p:sp>
          <p:nvSpPr>
            <p:cNvPr id="41" name="TextBox 40"/>
            <p:cNvSpPr txBox="1"/>
            <p:nvPr/>
          </p:nvSpPr>
          <p:spPr>
            <a:xfrm>
              <a:off x="1420247" y="1633738"/>
              <a:ext cx="920831" cy="276999"/>
            </a:xfrm>
            <a:prstGeom prst="rect">
              <a:avLst/>
            </a:prstGeom>
            <a:noFill/>
          </p:spPr>
          <p:txBody>
            <a:bodyPr wrap="square" rtlCol="0">
              <a:spAutoFit/>
            </a:bodyPr>
            <a:lstStyle/>
            <a:p>
              <a:pPr algn="ctr"/>
              <a:r>
                <a:rPr lang="en-US" sz="1200" dirty="0" err="1"/>
                <a:t>Pigmentosa</a:t>
              </a:r>
              <a:endParaRPr lang="en-US" sz="1200" dirty="0"/>
            </a:p>
          </p:txBody>
        </p:sp>
      </p:grpSp>
      <p:grpSp>
        <p:nvGrpSpPr>
          <p:cNvPr id="43" name="Group 42"/>
          <p:cNvGrpSpPr/>
          <p:nvPr/>
        </p:nvGrpSpPr>
        <p:grpSpPr>
          <a:xfrm>
            <a:off x="1129744" y="1589486"/>
            <a:ext cx="1135246" cy="355754"/>
            <a:chOff x="1276098" y="1168272"/>
            <a:chExt cx="1135246" cy="355754"/>
          </a:xfrm>
        </p:grpSpPr>
        <p:sp>
          <p:nvSpPr>
            <p:cNvPr id="34" name="TextBox 33"/>
            <p:cNvSpPr txBox="1"/>
            <p:nvPr/>
          </p:nvSpPr>
          <p:spPr>
            <a:xfrm>
              <a:off x="1276098" y="1168272"/>
              <a:ext cx="1135246" cy="246221"/>
            </a:xfrm>
            <a:prstGeom prst="rect">
              <a:avLst/>
            </a:prstGeom>
            <a:noFill/>
          </p:spPr>
          <p:txBody>
            <a:bodyPr wrap="none" rtlCol="0">
              <a:spAutoFit/>
            </a:bodyPr>
            <a:lstStyle/>
            <a:p>
              <a:pPr algn="ctr"/>
              <a:r>
                <a:rPr lang="en-US" sz="1000" dirty="0"/>
                <a:t>Diffuse </a:t>
              </a:r>
              <a:r>
                <a:rPr lang="en-US" sz="1000" dirty="0" err="1"/>
                <a:t>Cutaneous</a:t>
              </a:r>
              <a:endParaRPr lang="en-US" sz="1000" dirty="0"/>
            </a:p>
          </p:txBody>
        </p:sp>
        <p:sp>
          <p:nvSpPr>
            <p:cNvPr id="42" name="TextBox 41"/>
            <p:cNvSpPr txBox="1"/>
            <p:nvPr/>
          </p:nvSpPr>
          <p:spPr>
            <a:xfrm>
              <a:off x="1410735" y="1277805"/>
              <a:ext cx="865943" cy="246221"/>
            </a:xfrm>
            <a:prstGeom prst="rect">
              <a:avLst/>
            </a:prstGeom>
            <a:noFill/>
          </p:spPr>
          <p:txBody>
            <a:bodyPr wrap="none" rtlCol="0">
              <a:spAutoFit/>
            </a:bodyPr>
            <a:lstStyle/>
            <a:p>
              <a:pPr algn="ctr"/>
              <a:r>
                <a:rPr lang="en-US" sz="1000" dirty="0" err="1"/>
                <a:t>Mastocytosis</a:t>
              </a:r>
              <a:endParaRPr lang="en-US" sz="1000" dirty="0"/>
            </a:p>
          </p:txBody>
        </p:sp>
      </p:grpSp>
      <p:sp>
        <p:nvSpPr>
          <p:cNvPr id="46" name="Title 1"/>
          <p:cNvSpPr txBox="1">
            <a:spLocks/>
          </p:cNvSpPr>
          <p:nvPr/>
        </p:nvSpPr>
        <p:spPr>
          <a:xfrm>
            <a:off x="457200" y="-38586"/>
            <a:ext cx="8229600" cy="1143000"/>
          </a:xfrm>
          <a:prstGeom prst="rect">
            <a:avLst/>
          </a:prstGeom>
        </p:spPr>
        <p:txBody>
          <a:bodyPr/>
          <a:lst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eaLnBrk="1" hangingPunct="1"/>
            <a:r>
              <a:rPr lang="en-US" sz="4800" dirty="0"/>
              <a:t>MCAD: Emerging Understanding</a:t>
            </a:r>
          </a:p>
        </p:txBody>
      </p:sp>
      <p:sp>
        <p:nvSpPr>
          <p:cNvPr id="2" name="TextBox 1">
            <a:extLst>
              <a:ext uri="{FF2B5EF4-FFF2-40B4-BE49-F238E27FC236}">
                <a16:creationId xmlns:a16="http://schemas.microsoft.com/office/drawing/2014/main" id="{E1225CF8-C548-4A76-862A-D2C12AACAF37}"/>
              </a:ext>
            </a:extLst>
          </p:cNvPr>
          <p:cNvSpPr txBox="1"/>
          <p:nvPr/>
        </p:nvSpPr>
        <p:spPr bwMode="auto">
          <a:xfrm>
            <a:off x="4384223" y="5654205"/>
            <a:ext cx="1161474" cy="461665"/>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ctr" eaLnBrk="1" hangingPunct="1"/>
            <a:r>
              <a:rPr lang="en-US" sz="1200" dirty="0"/>
              <a:t>Prevalence ~17%?</a:t>
            </a:r>
          </a:p>
        </p:txBody>
      </p:sp>
    </p:spTree>
    <p:extLst>
      <p:ext uri="{BB962C8B-B14F-4D97-AF65-F5344CB8AC3E}">
        <p14:creationId xmlns:p14="http://schemas.microsoft.com/office/powerpoint/2010/main" val="4010249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68" name="Picture 20" descr="C:\Users\Larry\AppData\Local\Microsoft\Windows\Temporary Internet Files\Content.IE5\EMC3QAZB\Umbrella-34563[1].png"/>
          <p:cNvPicPr>
            <a:picLocks noChangeAspect="1" noChangeArrowheads="1"/>
          </p:cNvPicPr>
          <p:nvPr/>
        </p:nvPicPr>
        <p:blipFill>
          <a:blip r:embed="rId2">
            <a:clrChange>
              <a:clrFrom>
                <a:srgbClr val="000000">
                  <a:alpha val="0"/>
                </a:srgbClr>
              </a:clrFrom>
              <a:clrTo>
                <a:srgbClr val="000000">
                  <a:alpha val="0"/>
                </a:srgbClr>
              </a:clrTo>
            </a:clrChange>
            <a:extLst>
              <a:ext uri="{BEBA8EAE-BF5A-486C-A8C5-ECC9F3942E4B}">
                <a14:imgProps xmlns:a14="http://schemas.microsoft.com/office/drawing/2010/main">
                  <a14:imgLayer r:embed="rId3">
                    <a14:imgEffect>
                      <a14:artisticPhotocopy trans="10000"/>
                    </a14:imgEffect>
                  </a14:imgLayer>
                </a14:imgProps>
              </a:ext>
              <a:ext uri="{28A0092B-C50C-407E-A947-70E740481C1C}">
                <a14:useLocalDpi xmlns:a14="http://schemas.microsoft.com/office/drawing/2010/main" val="0"/>
              </a:ext>
            </a:extLst>
          </a:blip>
          <a:srcRect/>
          <a:stretch>
            <a:fillRect/>
          </a:stretch>
        </p:blipFill>
        <p:spPr bwMode="auto">
          <a:xfrm>
            <a:off x="2520662" y="2319082"/>
            <a:ext cx="3742131" cy="3779553"/>
          </a:xfrm>
          <a:prstGeom prst="rect">
            <a:avLst/>
          </a:prstGeom>
          <a:noFill/>
          <a:extLst>
            <a:ext uri="{909E8E84-426E-40DD-AFC4-6F175D3DCCD1}">
              <a14:hiddenFill xmlns:a14="http://schemas.microsoft.com/office/drawing/2010/main">
                <a:solidFill>
                  <a:srgbClr val="FFFFFF"/>
                </a:solidFill>
              </a14:hiddenFill>
            </a:ext>
          </a:extLst>
        </p:spPr>
      </p:pic>
      <p:sp>
        <p:nvSpPr>
          <p:cNvPr id="15" name="Text Box 2"/>
          <p:cNvSpPr txBox="1">
            <a:spLocks noChangeArrowheads="1"/>
          </p:cNvSpPr>
          <p:nvPr/>
        </p:nvSpPr>
        <p:spPr bwMode="auto">
          <a:xfrm>
            <a:off x="6916734" y="2581167"/>
            <a:ext cx="542290" cy="1645920"/>
          </a:xfrm>
          <a:prstGeom prst="rect">
            <a:avLst/>
          </a:prstGeom>
          <a:solidFill>
            <a:srgbClr val="FFFFFF"/>
          </a:solidFill>
          <a:ln w="9525">
            <a:noFill/>
            <a:miter lim="800000"/>
            <a:headEnd/>
            <a:tailEnd/>
          </a:ln>
        </p:spPr>
        <p:txBody>
          <a:bodyPr rot="0" vert="vert" wrap="square" lIns="91440" tIns="45720" rIns="91440" bIns="45720" anchor="t" anchorCtr="0">
            <a:spAutoFit/>
          </a:bodyPr>
          <a:lstStyle/>
          <a:p>
            <a:pPr marL="0" marR="0" algn="ctr">
              <a:lnSpc>
                <a:spcPct val="115000"/>
              </a:lnSpc>
              <a:spcBef>
                <a:spcPts val="0"/>
              </a:spcBef>
              <a:spcAft>
                <a:spcPts val="1000"/>
              </a:spcAft>
            </a:pPr>
            <a:r>
              <a:rPr lang="en-US" sz="1200" dirty="0">
                <a:effectLst/>
                <a:latin typeface="Book Antiqua"/>
                <a:ea typeface="Times New Roman"/>
                <a:cs typeface="Times New Roman"/>
              </a:rPr>
              <a:t>Increasing prevalence</a:t>
            </a:r>
            <a:endParaRPr lang="en-US" sz="1000" dirty="0">
              <a:effectLst/>
              <a:latin typeface="Calibri"/>
              <a:ea typeface="Times New Roman"/>
              <a:cs typeface="Times New Roman"/>
            </a:endParaRPr>
          </a:p>
        </p:txBody>
      </p:sp>
      <p:cxnSp>
        <p:nvCxnSpPr>
          <p:cNvPr id="16" name="Straight Arrow Connector 15"/>
          <p:cNvCxnSpPr/>
          <p:nvPr/>
        </p:nvCxnSpPr>
        <p:spPr>
          <a:xfrm flipH="1">
            <a:off x="7132634" y="2219217"/>
            <a:ext cx="19050" cy="22923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Text Box 2"/>
          <p:cNvSpPr txBox="1">
            <a:spLocks noChangeArrowheads="1"/>
          </p:cNvSpPr>
          <p:nvPr/>
        </p:nvSpPr>
        <p:spPr bwMode="auto">
          <a:xfrm>
            <a:off x="3218214" y="2439786"/>
            <a:ext cx="2373630" cy="245110"/>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1000"/>
              </a:spcAft>
            </a:pPr>
            <a:r>
              <a:rPr lang="en-US" sz="900" dirty="0">
                <a:effectLst/>
                <a:latin typeface="Book Antiqua"/>
                <a:ea typeface="Times New Roman"/>
                <a:cs typeface="Times New Roman"/>
              </a:rPr>
              <a:t>Mast Cell Leukemia</a:t>
            </a:r>
            <a:endParaRPr lang="en-US" sz="1000" dirty="0">
              <a:effectLst/>
              <a:latin typeface="Calibri"/>
              <a:ea typeface="Times New Roman"/>
              <a:cs typeface="Times New Roman"/>
            </a:endParaRPr>
          </a:p>
        </p:txBody>
      </p:sp>
      <p:sp>
        <p:nvSpPr>
          <p:cNvPr id="18" name="Text Box 2"/>
          <p:cNvSpPr txBox="1">
            <a:spLocks noChangeArrowheads="1"/>
          </p:cNvSpPr>
          <p:nvPr/>
        </p:nvSpPr>
        <p:spPr bwMode="auto">
          <a:xfrm>
            <a:off x="3132806" y="2633191"/>
            <a:ext cx="2544445" cy="287655"/>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1000"/>
              </a:spcAft>
            </a:pPr>
            <a:r>
              <a:rPr lang="en-US" sz="1100" dirty="0">
                <a:effectLst/>
                <a:latin typeface="Book Antiqua"/>
                <a:ea typeface="Times New Roman"/>
                <a:cs typeface="Times New Roman"/>
              </a:rPr>
              <a:t>Aggressive Systemic </a:t>
            </a:r>
            <a:r>
              <a:rPr lang="en-US" sz="1100" dirty="0" err="1">
                <a:effectLst/>
                <a:latin typeface="Book Antiqua"/>
                <a:ea typeface="Times New Roman"/>
                <a:cs typeface="Times New Roman"/>
              </a:rPr>
              <a:t>Mastocytosis</a:t>
            </a:r>
            <a:endParaRPr lang="en-US" sz="1000" dirty="0">
              <a:effectLst/>
              <a:latin typeface="Calibri"/>
              <a:ea typeface="Times New Roman"/>
              <a:cs typeface="Times New Roman"/>
            </a:endParaRPr>
          </a:p>
        </p:txBody>
      </p:sp>
      <p:sp>
        <p:nvSpPr>
          <p:cNvPr id="19" name="Text Box 2"/>
          <p:cNvSpPr txBox="1">
            <a:spLocks noChangeArrowheads="1"/>
          </p:cNvSpPr>
          <p:nvPr/>
        </p:nvSpPr>
        <p:spPr bwMode="auto">
          <a:xfrm>
            <a:off x="3132806" y="2876524"/>
            <a:ext cx="2544445" cy="325755"/>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1000"/>
              </a:spcAft>
            </a:pPr>
            <a:r>
              <a:rPr lang="en-US" sz="1300" dirty="0">
                <a:effectLst/>
                <a:latin typeface="Book Antiqua"/>
                <a:ea typeface="Times New Roman"/>
                <a:cs typeface="Times New Roman"/>
              </a:rPr>
              <a:t>SM-AHNMD</a:t>
            </a:r>
            <a:endParaRPr lang="en-US" sz="1000" dirty="0">
              <a:effectLst/>
              <a:latin typeface="Calibri"/>
              <a:ea typeface="Times New Roman"/>
              <a:cs typeface="Times New Roman"/>
            </a:endParaRPr>
          </a:p>
        </p:txBody>
      </p:sp>
      <p:sp>
        <p:nvSpPr>
          <p:cNvPr id="20" name="Text Box 2"/>
          <p:cNvSpPr txBox="1">
            <a:spLocks noChangeArrowheads="1"/>
          </p:cNvSpPr>
          <p:nvPr/>
        </p:nvSpPr>
        <p:spPr bwMode="auto">
          <a:xfrm>
            <a:off x="2880076" y="3128443"/>
            <a:ext cx="3049905" cy="362585"/>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1000"/>
              </a:spcAft>
            </a:pPr>
            <a:r>
              <a:rPr lang="en-US" sz="1500" dirty="0">
                <a:effectLst/>
                <a:latin typeface="Book Antiqua"/>
                <a:ea typeface="Times New Roman"/>
                <a:cs typeface="Times New Roman"/>
              </a:rPr>
              <a:t>Indolent Systemic </a:t>
            </a:r>
            <a:r>
              <a:rPr lang="en-US" sz="1500" dirty="0" err="1">
                <a:effectLst/>
                <a:latin typeface="Book Antiqua"/>
                <a:ea typeface="Times New Roman"/>
                <a:cs typeface="Times New Roman"/>
              </a:rPr>
              <a:t>Mastocytosis</a:t>
            </a:r>
            <a:endParaRPr lang="en-US" sz="1000" dirty="0">
              <a:effectLst/>
              <a:latin typeface="Calibri"/>
              <a:ea typeface="Times New Roman"/>
              <a:cs typeface="Times New Roman"/>
            </a:endParaRPr>
          </a:p>
        </p:txBody>
      </p:sp>
      <p:sp>
        <p:nvSpPr>
          <p:cNvPr id="21" name="Text Box 2"/>
          <p:cNvSpPr txBox="1">
            <a:spLocks noChangeArrowheads="1"/>
          </p:cNvSpPr>
          <p:nvPr/>
        </p:nvSpPr>
        <p:spPr bwMode="auto">
          <a:xfrm>
            <a:off x="3132806" y="3436032"/>
            <a:ext cx="2544445" cy="415290"/>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1000"/>
              </a:spcAft>
            </a:pPr>
            <a:r>
              <a:rPr lang="en-US" sz="1700" dirty="0">
                <a:effectLst/>
                <a:latin typeface="Book Antiqua"/>
                <a:ea typeface="Times New Roman"/>
                <a:cs typeface="Times New Roman"/>
              </a:rPr>
              <a:t>Cutaneous </a:t>
            </a:r>
            <a:r>
              <a:rPr lang="en-US" sz="1700" dirty="0" err="1">
                <a:effectLst/>
                <a:latin typeface="Book Antiqua"/>
                <a:ea typeface="Times New Roman"/>
                <a:cs typeface="Times New Roman"/>
              </a:rPr>
              <a:t>Mastocytosis</a:t>
            </a:r>
            <a:endParaRPr lang="en-US" sz="1000" dirty="0">
              <a:effectLst/>
              <a:latin typeface="Calibri"/>
              <a:ea typeface="Times New Roman"/>
              <a:cs typeface="Times New Roman"/>
            </a:endParaRPr>
          </a:p>
        </p:txBody>
      </p:sp>
      <p:sp>
        <p:nvSpPr>
          <p:cNvPr id="22" name="Text Box 2"/>
          <p:cNvSpPr txBox="1">
            <a:spLocks noChangeArrowheads="1"/>
          </p:cNvSpPr>
          <p:nvPr/>
        </p:nvSpPr>
        <p:spPr bwMode="auto">
          <a:xfrm>
            <a:off x="2734979" y="3766954"/>
            <a:ext cx="3340100" cy="977900"/>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1000"/>
              </a:spcAft>
            </a:pPr>
            <a:r>
              <a:rPr lang="en-US" sz="2400" dirty="0">
                <a:effectLst/>
                <a:latin typeface="Book Antiqua"/>
                <a:ea typeface="Times New Roman"/>
                <a:cs typeface="Times New Roman"/>
              </a:rPr>
              <a:t>Mast Cell Activation Syndrome</a:t>
            </a:r>
            <a:endParaRPr lang="en-US" sz="1000" dirty="0">
              <a:effectLst/>
              <a:latin typeface="Calibri"/>
              <a:ea typeface="Times New Roman"/>
              <a:cs typeface="Times New Roman"/>
            </a:endParaRPr>
          </a:p>
        </p:txBody>
      </p:sp>
      <p:sp>
        <p:nvSpPr>
          <p:cNvPr id="14" name="Oval 13"/>
          <p:cNvSpPr/>
          <p:nvPr/>
        </p:nvSpPr>
        <p:spPr>
          <a:xfrm>
            <a:off x="1592296" y="1437861"/>
            <a:ext cx="5625465" cy="60204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1" vert="horz" wrap="square" lIns="91440" tIns="45720" rIns="91440" bIns="45720" numCol="1" spcCol="0" rtlCol="0" fromWordArt="0" anchor="ctr" anchorCtr="0" forceAA="0" compatLnSpc="1">
            <a:prstTxWarp prst="textArchUp">
              <a:avLst/>
            </a:prstTxWarp>
            <a:noAutofit/>
          </a:bodyPr>
          <a:lstStyle/>
          <a:p>
            <a:pPr marL="0" marR="0" algn="ctr">
              <a:lnSpc>
                <a:spcPct val="115000"/>
              </a:lnSpc>
              <a:spcBef>
                <a:spcPts val="0"/>
              </a:spcBef>
              <a:spcAft>
                <a:spcPts val="1000"/>
              </a:spcAft>
            </a:pPr>
            <a:r>
              <a:rPr lang="en-US" sz="3600" b="1" dirty="0">
                <a:solidFill>
                  <a:srgbClr val="000000"/>
                </a:solidFill>
                <a:effectLst/>
                <a:latin typeface="Book Antiqua"/>
                <a:ea typeface="Times New Roman"/>
                <a:cs typeface="Times New Roman"/>
              </a:rPr>
              <a:t>Mast Cell Activation Disease</a:t>
            </a:r>
            <a:endParaRPr lang="en-US" sz="1000" dirty="0">
              <a:effectLst/>
              <a:ea typeface="Times New Roman"/>
              <a:cs typeface="Times New Roman"/>
            </a:endParaRPr>
          </a:p>
        </p:txBody>
      </p:sp>
      <p:sp>
        <p:nvSpPr>
          <p:cNvPr id="24" name="TextBox 23"/>
          <p:cNvSpPr txBox="1"/>
          <p:nvPr/>
        </p:nvSpPr>
        <p:spPr>
          <a:xfrm>
            <a:off x="7101229" y="2465698"/>
            <a:ext cx="842488" cy="215444"/>
          </a:xfrm>
          <a:prstGeom prst="rect">
            <a:avLst/>
          </a:prstGeom>
          <a:noFill/>
        </p:spPr>
        <p:txBody>
          <a:bodyPr wrap="square" rtlCol="0">
            <a:spAutoFit/>
          </a:bodyPr>
          <a:lstStyle/>
          <a:p>
            <a:r>
              <a:rPr lang="en-US" sz="800" dirty="0">
                <a:latin typeface="Book Antiqua" panose="02040602050305030304" pitchFamily="18" charset="0"/>
                <a:cs typeface="Times New Roman" panose="02020603050405020304" pitchFamily="18" charset="0"/>
              </a:rPr>
              <a:t>0.0000001%?</a:t>
            </a:r>
          </a:p>
        </p:txBody>
      </p:sp>
      <p:sp>
        <p:nvSpPr>
          <p:cNvPr id="25" name="TextBox 24"/>
          <p:cNvSpPr txBox="1"/>
          <p:nvPr/>
        </p:nvSpPr>
        <p:spPr>
          <a:xfrm>
            <a:off x="7102560" y="4104935"/>
            <a:ext cx="928257" cy="461665"/>
          </a:xfrm>
          <a:prstGeom prst="rect">
            <a:avLst/>
          </a:prstGeom>
          <a:noFill/>
        </p:spPr>
        <p:txBody>
          <a:bodyPr wrap="square" rtlCol="0">
            <a:spAutoFit/>
          </a:bodyPr>
          <a:lstStyle/>
          <a:p>
            <a:r>
              <a:rPr lang="en-US" sz="2400" dirty="0">
                <a:latin typeface="Book Antiqua" panose="02040602050305030304" pitchFamily="18" charset="0"/>
                <a:cs typeface="Times New Roman" panose="02020603050405020304" pitchFamily="18" charset="0"/>
              </a:rPr>
              <a:t>17%?</a:t>
            </a:r>
          </a:p>
        </p:txBody>
      </p:sp>
    </p:spTree>
    <p:extLst>
      <p:ext uri="{BB962C8B-B14F-4D97-AF65-F5344CB8AC3E}">
        <p14:creationId xmlns:p14="http://schemas.microsoft.com/office/powerpoint/2010/main" val="25206641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r>
              <a:rPr lang="en-US"/>
              <a:t>Normal mast cell biology</a:t>
            </a:r>
          </a:p>
        </p:txBody>
      </p:sp>
      <p:pic>
        <p:nvPicPr>
          <p:cNvPr id="29698" name="Picture 5" descr="hematopoiesis_simple1"/>
          <p:cNvPicPr>
            <a:picLocks noChangeAspect="1" noChangeArrowheads="1"/>
          </p:cNvPicPr>
          <p:nvPr/>
        </p:nvPicPr>
        <p:blipFill>
          <a:blip r:embed="rId3" cstate="print"/>
          <a:srcRect/>
          <a:stretch>
            <a:fillRect/>
          </a:stretch>
        </p:blipFill>
        <p:spPr bwMode="auto">
          <a:xfrm>
            <a:off x="671513" y="1830388"/>
            <a:ext cx="7929562" cy="4572000"/>
          </a:xfrm>
          <a:prstGeom prst="rect">
            <a:avLst/>
          </a:prstGeom>
          <a:noFill/>
          <a:ln w="9525">
            <a:noFill/>
            <a:miter lim="800000"/>
            <a:headEnd/>
            <a:tailEnd/>
          </a:ln>
        </p:spPr>
      </p:pic>
      <p:sp>
        <p:nvSpPr>
          <p:cNvPr id="29699" name="TextBox 3"/>
          <p:cNvSpPr txBox="1">
            <a:spLocks noChangeArrowheads="1"/>
          </p:cNvSpPr>
          <p:nvPr/>
        </p:nvSpPr>
        <p:spPr bwMode="auto">
          <a:xfrm>
            <a:off x="388938" y="6437313"/>
            <a:ext cx="7772400" cy="246062"/>
          </a:xfrm>
          <a:prstGeom prst="rect">
            <a:avLst/>
          </a:prstGeom>
          <a:noFill/>
          <a:ln w="9525">
            <a:noFill/>
            <a:miter lim="800000"/>
            <a:headEnd/>
            <a:tailEnd/>
          </a:ln>
        </p:spPr>
        <p:txBody>
          <a:bodyPr>
            <a:spAutoFit/>
          </a:bodyPr>
          <a:lstStyle/>
          <a:p>
            <a:r>
              <a:rPr lang="en-US" sz="1000" dirty="0">
                <a:latin typeface="Constantia" pitchFamily="18" charset="0"/>
              </a:rPr>
              <a:t>From allthingsstemcell.com</a:t>
            </a: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idx="4294967295"/>
          </p:nvPr>
        </p:nvSpPr>
        <p:spPr/>
        <p:txBody>
          <a:bodyPr/>
          <a:lstStyle/>
          <a:p>
            <a:pPr eaLnBrk="1" hangingPunct="1"/>
            <a:r>
              <a:rPr lang="en-US"/>
              <a:t>Normal mast cell biology</a:t>
            </a:r>
          </a:p>
        </p:txBody>
      </p:sp>
      <p:sp>
        <p:nvSpPr>
          <p:cNvPr id="30722" name="Content Placeholder 2"/>
          <p:cNvSpPr>
            <a:spLocks noGrp="1"/>
          </p:cNvSpPr>
          <p:nvPr>
            <p:ph idx="4294967295"/>
          </p:nvPr>
        </p:nvSpPr>
        <p:spPr>
          <a:xfrm>
            <a:off x="457200" y="1935163"/>
            <a:ext cx="8527774" cy="4389437"/>
          </a:xfrm>
        </p:spPr>
        <p:txBody>
          <a:bodyPr/>
          <a:lstStyle/>
          <a:p>
            <a:pPr eaLnBrk="1" hangingPunct="1"/>
            <a:r>
              <a:rPr lang="en-US" dirty="0"/>
              <a:t>Hematopoietic origin, brief circulation</a:t>
            </a:r>
          </a:p>
          <a:p>
            <a:pPr lvl="1" eaLnBrk="1" hangingPunct="1"/>
            <a:r>
              <a:rPr lang="en-US" dirty="0"/>
              <a:t>Normally 0.05% of marrow nucleated cells</a:t>
            </a:r>
          </a:p>
          <a:p>
            <a:pPr lvl="1" eaLnBrk="1" hangingPunct="1"/>
            <a:r>
              <a:rPr lang="en-US" dirty="0"/>
              <a:t>Typically &lt; 2% even in systemic </a:t>
            </a:r>
            <a:r>
              <a:rPr lang="en-US" dirty="0" err="1"/>
              <a:t>mastocytosis</a:t>
            </a:r>
            <a:endParaRPr lang="en-US" dirty="0"/>
          </a:p>
          <a:p>
            <a:pPr lvl="1" eaLnBrk="1" hangingPunct="1"/>
            <a:r>
              <a:rPr lang="en-US" dirty="0"/>
              <a:t>Unique flow </a:t>
            </a:r>
            <a:r>
              <a:rPr lang="en-US" dirty="0" err="1"/>
              <a:t>cytometric</a:t>
            </a:r>
            <a:r>
              <a:rPr lang="en-US" dirty="0"/>
              <a:t> signature (incl. CD117+, CD25/2-)</a:t>
            </a:r>
          </a:p>
          <a:p>
            <a:pPr eaLnBrk="1" hangingPunct="1"/>
            <a:r>
              <a:rPr lang="en-US" dirty="0"/>
              <a:t>Maturation completed in all vascularized tissues</a:t>
            </a:r>
          </a:p>
          <a:p>
            <a:pPr lvl="1" eaLnBrk="1" hangingPunct="1"/>
            <a:r>
              <a:rPr lang="en-US" dirty="0"/>
              <a:t>Especially abundant beneath environmentally exposed mucosal/epithelial surfaces and adjacent to blood and lymphatic vessels and nerves, permitting sentinel function</a:t>
            </a:r>
          </a:p>
          <a:p>
            <a:pPr eaLnBrk="1" hangingPunct="1"/>
            <a:r>
              <a:rPr lang="en-US" dirty="0"/>
              <a:t>Relatively immobile once localized in peripheral tissue</a:t>
            </a:r>
          </a:p>
          <a:p>
            <a:pPr eaLnBrk="1" hangingPunct="1"/>
            <a:r>
              <a:rPr lang="en-US" dirty="0"/>
              <a:t>Lifespan typically several months to a few years</a:t>
            </a:r>
          </a:p>
        </p:txBody>
      </p:sp>
      <p:sp>
        <p:nvSpPr>
          <p:cNvPr id="30723" name="TextBox 3"/>
          <p:cNvSpPr txBox="1">
            <a:spLocks noChangeArrowheads="1"/>
          </p:cNvSpPr>
          <p:nvPr/>
        </p:nvSpPr>
        <p:spPr bwMode="auto">
          <a:xfrm>
            <a:off x="388938" y="6429362"/>
            <a:ext cx="7772400" cy="400110"/>
          </a:xfrm>
          <a:prstGeom prst="rect">
            <a:avLst/>
          </a:prstGeom>
          <a:noFill/>
          <a:ln w="9525">
            <a:noFill/>
            <a:miter lim="800000"/>
            <a:headEnd/>
            <a:tailEnd/>
          </a:ln>
        </p:spPr>
        <p:txBody>
          <a:bodyPr>
            <a:spAutoFit/>
          </a:bodyPr>
          <a:lstStyle/>
          <a:p>
            <a:r>
              <a:rPr lang="en-US" sz="1000" dirty="0" err="1">
                <a:latin typeface="Constantia" pitchFamily="18" charset="0"/>
              </a:rPr>
              <a:t>Kalesnikoff</a:t>
            </a:r>
            <a:r>
              <a:rPr lang="en-US" sz="1000" dirty="0">
                <a:latin typeface="Constantia" pitchFamily="18" charset="0"/>
              </a:rPr>
              <a:t> J, </a:t>
            </a:r>
            <a:r>
              <a:rPr lang="en-US" sz="1000" dirty="0" err="1">
                <a:latin typeface="Constantia" pitchFamily="18" charset="0"/>
              </a:rPr>
              <a:t>Galli</a:t>
            </a:r>
            <a:r>
              <a:rPr lang="en-US" sz="1000" dirty="0">
                <a:latin typeface="Constantia" pitchFamily="18" charset="0"/>
              </a:rPr>
              <a:t> SJ.  New developments in mast cell biology.  </a:t>
            </a:r>
            <a:r>
              <a:rPr lang="en-US" sz="1000" i="1" dirty="0">
                <a:latin typeface="Constantia" pitchFamily="18" charset="0"/>
              </a:rPr>
              <a:t>Nature Immunology</a:t>
            </a:r>
            <a:r>
              <a:rPr lang="en-US" sz="1000" dirty="0">
                <a:latin typeface="Constantia" pitchFamily="18" charset="0"/>
              </a:rPr>
              <a:t> 2008;9:1215-23.</a:t>
            </a:r>
          </a:p>
          <a:p>
            <a:r>
              <a:rPr lang="en-US" sz="1000" dirty="0" err="1">
                <a:latin typeface="Constantia" pitchFamily="18" charset="0"/>
              </a:rPr>
              <a:t>Ribatti</a:t>
            </a:r>
            <a:r>
              <a:rPr lang="en-US" sz="1000" dirty="0">
                <a:latin typeface="Constantia" pitchFamily="18" charset="0"/>
              </a:rPr>
              <a:t> D.  The development of human mast cells: an historical reappraisal.  </a:t>
            </a:r>
            <a:r>
              <a:rPr lang="en-US" sz="1000" i="1" dirty="0" err="1">
                <a:latin typeface="Constantia" pitchFamily="18" charset="0"/>
              </a:rPr>
              <a:t>Exp</a:t>
            </a:r>
            <a:r>
              <a:rPr lang="en-US" sz="1000" i="1" dirty="0">
                <a:latin typeface="Constantia" pitchFamily="18" charset="0"/>
              </a:rPr>
              <a:t> Cell Res</a:t>
            </a:r>
            <a:r>
              <a:rPr lang="en-US" sz="1000" dirty="0">
                <a:latin typeface="Constantia" pitchFamily="18" charset="0"/>
              </a:rPr>
              <a:t> 2016;342(2):210-5.</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457200" y="274638"/>
            <a:ext cx="8229600" cy="1143000"/>
          </a:xfrm>
        </p:spPr>
        <p:txBody>
          <a:bodyPr/>
          <a:lstStyle/>
          <a:p>
            <a:pPr eaLnBrk="1" hangingPunct="1"/>
            <a:r>
              <a:rPr lang="en-US"/>
              <a:t>Normal mast cell biology</a:t>
            </a:r>
          </a:p>
        </p:txBody>
      </p:sp>
      <p:sp>
        <p:nvSpPr>
          <p:cNvPr id="34818" name="Content Placeholder 2"/>
          <p:cNvSpPr>
            <a:spLocks noGrp="1"/>
          </p:cNvSpPr>
          <p:nvPr>
            <p:ph idx="1"/>
          </p:nvPr>
        </p:nvSpPr>
        <p:spPr>
          <a:xfrm>
            <a:off x="457200" y="1558925"/>
            <a:ext cx="8686800" cy="4389438"/>
          </a:xfrm>
        </p:spPr>
        <p:txBody>
          <a:bodyPr/>
          <a:lstStyle/>
          <a:p>
            <a:pPr eaLnBrk="1" hangingPunct="1"/>
            <a:r>
              <a:rPr lang="en-US" dirty="0"/>
              <a:t>Functions (when appropriately stimulated):</a:t>
            </a:r>
          </a:p>
          <a:p>
            <a:pPr lvl="1" eaLnBrk="1" hangingPunct="1"/>
            <a:r>
              <a:rPr lang="en-US" dirty="0"/>
              <a:t>Synthesize active substances</a:t>
            </a:r>
          </a:p>
          <a:p>
            <a:pPr lvl="2" eaLnBrk="1" hangingPunct="1"/>
            <a:r>
              <a:rPr lang="en-US" dirty="0"/>
              <a:t>Some stored in granules of highly heterogeneous content</a:t>
            </a:r>
          </a:p>
          <a:p>
            <a:pPr lvl="1" eaLnBrk="1" hangingPunct="1"/>
            <a:r>
              <a:rPr lang="en-US" dirty="0"/>
              <a:t>Release various mediators upon various </a:t>
            </a:r>
            <a:r>
              <a:rPr lang="en-US" dirty="0" err="1"/>
              <a:t>triggerings</a:t>
            </a:r>
            <a:endParaRPr lang="en-US" dirty="0"/>
          </a:p>
          <a:p>
            <a:pPr lvl="1" eaLnBrk="1" hangingPunct="1"/>
            <a:r>
              <a:rPr lang="en-US" dirty="0" err="1"/>
              <a:t>Phagocytose</a:t>
            </a:r>
            <a:r>
              <a:rPr lang="en-US" dirty="0"/>
              <a:t> particulate material including bacteria, erythrocytes, </a:t>
            </a:r>
            <a:r>
              <a:rPr lang="en-US" dirty="0" err="1"/>
              <a:t>schistosomes</a:t>
            </a:r>
            <a:r>
              <a:rPr lang="en-US" dirty="0"/>
              <a:t>, metals, etc.</a:t>
            </a:r>
          </a:p>
          <a:p>
            <a:pPr eaLnBrk="1" hangingPunct="1"/>
            <a:r>
              <a:rPr lang="en-US" dirty="0"/>
              <a:t>KIT stem cell factor receptor and tyrosine kinase (on 4q11-12) is expressed at high levels on the </a:t>
            </a:r>
            <a:r>
              <a:rPr lang="en-US" dirty="0" err="1"/>
              <a:t>mastocyte</a:t>
            </a:r>
            <a:r>
              <a:rPr lang="en-US" dirty="0"/>
              <a:t> surface</a:t>
            </a:r>
          </a:p>
          <a:p>
            <a:pPr lvl="1" eaLnBrk="1" hangingPunct="1"/>
            <a:r>
              <a:rPr lang="en-US" dirty="0"/>
              <a:t>Critical for many mast cell functions including survival, differentiation, </a:t>
            </a:r>
            <a:r>
              <a:rPr lang="en-US" dirty="0" err="1"/>
              <a:t>chemotaxis</a:t>
            </a:r>
            <a:r>
              <a:rPr lang="en-US" dirty="0"/>
              <a:t>, and activation</a:t>
            </a:r>
          </a:p>
        </p:txBody>
      </p:sp>
      <p:sp>
        <p:nvSpPr>
          <p:cNvPr id="34819" name="TextBox 3"/>
          <p:cNvSpPr txBox="1">
            <a:spLocks noChangeArrowheads="1"/>
          </p:cNvSpPr>
          <p:nvPr/>
        </p:nvSpPr>
        <p:spPr bwMode="auto">
          <a:xfrm>
            <a:off x="434975" y="6245225"/>
            <a:ext cx="8356600" cy="1016000"/>
          </a:xfrm>
          <a:prstGeom prst="rect">
            <a:avLst/>
          </a:prstGeom>
          <a:noFill/>
          <a:ln w="9525">
            <a:noFill/>
            <a:miter lim="800000"/>
            <a:headEnd/>
            <a:tailEnd/>
          </a:ln>
        </p:spPr>
        <p:txBody>
          <a:bodyPr>
            <a:spAutoFit/>
          </a:bodyPr>
          <a:lstStyle/>
          <a:p>
            <a:r>
              <a:rPr lang="en-US" sz="1000" dirty="0">
                <a:latin typeface="Constantia" pitchFamily="18" charset="0"/>
              </a:rPr>
              <a:t>Akin C, Metcalfe DD. The biology of Kit in disease and the application of </a:t>
            </a:r>
            <a:r>
              <a:rPr lang="en-US" sz="1000" dirty="0" err="1">
                <a:latin typeface="Constantia" pitchFamily="18" charset="0"/>
              </a:rPr>
              <a:t>pharmacogenetics</a:t>
            </a:r>
            <a:r>
              <a:rPr lang="en-US" sz="1000" dirty="0">
                <a:latin typeface="Constantia" pitchFamily="18" charset="0"/>
              </a:rPr>
              <a:t>.  </a:t>
            </a:r>
            <a:r>
              <a:rPr lang="en-US" sz="1000" i="1" dirty="0">
                <a:latin typeface="Constantia" pitchFamily="18" charset="0"/>
              </a:rPr>
              <a:t>J Allergy </a:t>
            </a:r>
            <a:r>
              <a:rPr lang="en-US" sz="1000" i="1" dirty="0" err="1">
                <a:latin typeface="Constantia" pitchFamily="18" charset="0"/>
              </a:rPr>
              <a:t>Clin</a:t>
            </a:r>
            <a:r>
              <a:rPr lang="en-US" sz="1000" i="1" dirty="0">
                <a:latin typeface="Constantia" pitchFamily="18" charset="0"/>
              </a:rPr>
              <a:t> </a:t>
            </a:r>
            <a:r>
              <a:rPr lang="en-US" sz="1000" i="1" dirty="0" err="1">
                <a:latin typeface="Constantia" pitchFamily="18" charset="0"/>
              </a:rPr>
              <a:t>Immunol</a:t>
            </a:r>
            <a:r>
              <a:rPr lang="en-US" sz="1000" dirty="0">
                <a:latin typeface="Constantia" pitchFamily="18" charset="0"/>
              </a:rPr>
              <a:t> 2004; 114:13–19.</a:t>
            </a:r>
          </a:p>
          <a:p>
            <a:r>
              <a:rPr lang="en-US" sz="1000" dirty="0">
                <a:latin typeface="Constantia" pitchFamily="18" charset="0"/>
              </a:rPr>
              <a:t>Gordon JR </a:t>
            </a:r>
            <a:r>
              <a:rPr lang="en-US" sz="1000" i="1" dirty="0">
                <a:latin typeface="Constantia" pitchFamily="18" charset="0"/>
              </a:rPr>
              <a:t>et al.</a:t>
            </a:r>
            <a:r>
              <a:rPr lang="en-US" sz="1000" dirty="0">
                <a:latin typeface="Constantia" pitchFamily="18" charset="0"/>
              </a:rPr>
              <a:t>  Mast cells as a source of multifunctional cytokines. </a:t>
            </a:r>
            <a:r>
              <a:rPr lang="en-US" sz="1000" i="1" dirty="0" err="1">
                <a:latin typeface="Constantia" pitchFamily="18" charset="0"/>
              </a:rPr>
              <a:t>Immunol</a:t>
            </a:r>
            <a:r>
              <a:rPr lang="en-US" sz="1000" i="1" dirty="0">
                <a:latin typeface="Constantia" pitchFamily="18" charset="0"/>
              </a:rPr>
              <a:t> Today</a:t>
            </a:r>
            <a:r>
              <a:rPr lang="en-US" sz="1000" dirty="0">
                <a:latin typeface="Constantia" pitchFamily="18" charset="0"/>
              </a:rPr>
              <a:t> 1990;11:458.</a:t>
            </a:r>
          </a:p>
          <a:p>
            <a:r>
              <a:rPr lang="en-US" sz="1000" dirty="0">
                <a:latin typeface="Constantia" pitchFamily="18" charset="0"/>
              </a:rPr>
              <a:t>Bradding P </a:t>
            </a:r>
            <a:r>
              <a:rPr lang="en-US" sz="1000" i="1" dirty="0">
                <a:latin typeface="Constantia" pitchFamily="18" charset="0"/>
              </a:rPr>
              <a:t>et al.</a:t>
            </a:r>
            <a:r>
              <a:rPr lang="en-US" sz="1000" dirty="0">
                <a:latin typeface="Constantia" pitchFamily="18" charset="0"/>
              </a:rPr>
              <a:t>  Heterogeneity of human mast cells based on cytokine content.  </a:t>
            </a:r>
            <a:r>
              <a:rPr lang="en-US" sz="1000" i="1" dirty="0">
                <a:latin typeface="Constantia" pitchFamily="18" charset="0"/>
              </a:rPr>
              <a:t>J </a:t>
            </a:r>
            <a:r>
              <a:rPr lang="en-US" sz="1000" i="1" dirty="0" err="1">
                <a:latin typeface="Constantia" pitchFamily="18" charset="0"/>
              </a:rPr>
              <a:t>Immunol</a:t>
            </a:r>
            <a:r>
              <a:rPr lang="en-US" sz="1000" dirty="0">
                <a:latin typeface="Constantia" pitchFamily="18" charset="0"/>
              </a:rPr>
              <a:t> 1995; 155:297.</a:t>
            </a:r>
          </a:p>
          <a:p>
            <a:endParaRPr lang="en-US" sz="1000" dirty="0">
              <a:latin typeface="Constantia" pitchFamily="18" charset="0"/>
            </a:endParaRPr>
          </a:p>
          <a:p>
            <a:endParaRPr lang="en-US" sz="1000" dirty="0">
              <a:latin typeface="Constantia" pitchFamily="18" charset="0"/>
            </a:endParaRPr>
          </a:p>
          <a:p>
            <a:endParaRPr lang="en-US" sz="1000" dirty="0">
              <a:latin typeface="Constantia" pitchFamily="18" charset="0"/>
            </a:endParaRPr>
          </a:p>
        </p:txBody>
      </p:sp>
    </p:spTree>
    <p:custDataLst>
      <p:tags r:id="rId1"/>
    </p:custDataLst>
    <p:extLst>
      <p:ext uri="{BB962C8B-B14F-4D97-AF65-F5344CB8AC3E}">
        <p14:creationId xmlns:p14="http://schemas.microsoft.com/office/powerpoint/2010/main" val="1676325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Content Placeholder 3" descr="Figure of Kit signaling pathways in mast cells.png"/>
          <p:cNvPicPr>
            <a:picLocks noGrp="1" noChangeAspect="1"/>
          </p:cNvPicPr>
          <p:nvPr>
            <p:ph idx="1"/>
          </p:nvPr>
        </p:nvPicPr>
        <p:blipFill>
          <a:blip r:embed="rId3" cstate="print"/>
          <a:srcRect/>
          <a:stretch>
            <a:fillRect/>
          </a:stretch>
        </p:blipFill>
        <p:spPr>
          <a:xfrm>
            <a:off x="1577975" y="90488"/>
            <a:ext cx="6172200" cy="6624637"/>
          </a:xfrm>
        </p:spPr>
      </p:pic>
      <p:sp>
        <p:nvSpPr>
          <p:cNvPr id="35842" name="TextBox 4"/>
          <p:cNvSpPr txBox="1">
            <a:spLocks noChangeArrowheads="1"/>
          </p:cNvSpPr>
          <p:nvPr/>
        </p:nvSpPr>
        <p:spPr bwMode="auto">
          <a:xfrm>
            <a:off x="7837488" y="5411788"/>
            <a:ext cx="1397000" cy="1323975"/>
          </a:xfrm>
          <a:prstGeom prst="rect">
            <a:avLst/>
          </a:prstGeom>
          <a:noFill/>
          <a:ln w="9525">
            <a:noFill/>
            <a:miter lim="800000"/>
            <a:headEnd/>
            <a:tailEnd/>
          </a:ln>
        </p:spPr>
        <p:txBody>
          <a:bodyPr>
            <a:spAutoFit/>
          </a:bodyPr>
          <a:lstStyle/>
          <a:p>
            <a:r>
              <a:rPr lang="en-US" sz="1000" dirty="0">
                <a:latin typeface="Constantia" pitchFamily="18" charset="0"/>
              </a:rPr>
              <a:t>Okayama Y, Kawakami T.  Development, migration, and survival of mast cells.  Immunologic Research 2006;34(2):97-115.</a:t>
            </a:r>
          </a:p>
        </p:txBody>
      </p:sp>
    </p:spTree>
    <p:custDataLst>
      <p:tags r:id="rId1"/>
    </p:custDataLst>
    <p:extLst>
      <p:ext uri="{BB962C8B-B14F-4D97-AF65-F5344CB8AC3E}">
        <p14:creationId xmlns:p14="http://schemas.microsoft.com/office/powerpoint/2010/main" val="534121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idx="4294967295"/>
          </p:nvPr>
        </p:nvSpPr>
        <p:spPr>
          <a:xfrm>
            <a:off x="444500" y="874610"/>
            <a:ext cx="8229600" cy="852488"/>
          </a:xfrm>
        </p:spPr>
        <p:txBody>
          <a:bodyPr/>
          <a:lstStyle/>
          <a:p>
            <a:pPr eaLnBrk="1" hangingPunct="1"/>
            <a:r>
              <a:rPr lang="en-US" dirty="0"/>
              <a:t>Normal mast cell biology</a:t>
            </a:r>
          </a:p>
        </p:txBody>
      </p:sp>
      <p:sp>
        <p:nvSpPr>
          <p:cNvPr id="32770" name="Content Placeholder 2"/>
          <p:cNvSpPr>
            <a:spLocks noGrp="1"/>
          </p:cNvSpPr>
          <p:nvPr>
            <p:ph idx="4294967295"/>
          </p:nvPr>
        </p:nvSpPr>
        <p:spPr>
          <a:xfrm>
            <a:off x="438150" y="1725510"/>
            <a:ext cx="8543925" cy="3922981"/>
          </a:xfrm>
        </p:spPr>
        <p:txBody>
          <a:bodyPr>
            <a:normAutofit lnSpcReduction="10000"/>
          </a:bodyPr>
          <a:lstStyle/>
          <a:p>
            <a:pPr eaLnBrk="1" hangingPunct="1"/>
            <a:r>
              <a:rPr lang="en-US" dirty="0"/>
              <a:t>Many triggers</a:t>
            </a:r>
          </a:p>
          <a:p>
            <a:pPr lvl="1" eaLnBrk="1" hangingPunct="1"/>
            <a:r>
              <a:rPr lang="en-US" dirty="0"/>
              <a:t>Classic: Adjacent high-affinity </a:t>
            </a:r>
            <a:r>
              <a:rPr lang="en-US" dirty="0" err="1"/>
              <a:t>IgE</a:t>
            </a:r>
            <a:r>
              <a:rPr lang="en-US" dirty="0"/>
              <a:t> receptors (Fc</a:t>
            </a:r>
            <a:r>
              <a:rPr lang="el-GR" dirty="0"/>
              <a:t>ε</a:t>
            </a:r>
            <a:r>
              <a:rPr lang="en-US" dirty="0"/>
              <a:t>RI) with bound </a:t>
            </a:r>
            <a:r>
              <a:rPr lang="en-US" dirty="0" err="1"/>
              <a:t>IgE</a:t>
            </a:r>
            <a:r>
              <a:rPr lang="en-US" dirty="0"/>
              <a:t> get </a:t>
            </a:r>
            <a:r>
              <a:rPr lang="en-US" dirty="0" err="1"/>
              <a:t>crosslinked</a:t>
            </a:r>
            <a:r>
              <a:rPr lang="en-US" dirty="0"/>
              <a:t> by polyvalent antigen</a:t>
            </a:r>
          </a:p>
          <a:p>
            <a:pPr lvl="1" eaLnBrk="1" hangingPunct="1"/>
            <a:r>
              <a:rPr lang="en-US" dirty="0"/>
              <a:t>Physical stimuli: Pressure/trauma, heat, cold, UV, etc.</a:t>
            </a:r>
          </a:p>
          <a:p>
            <a:pPr lvl="1" eaLnBrk="1" hangingPunct="1"/>
            <a:r>
              <a:rPr lang="en-US" dirty="0"/>
              <a:t>Many other receptors for: histamine (H1/H2/H3/H4), SCF, IgG, C3a, C5a, PAF, CRF, neuropeptides (VIP, substance P, somatostatin, etc.), opioids, paralytics, benzodiazepines, cannabinoids, etc. etc. etc.</a:t>
            </a:r>
          </a:p>
          <a:p>
            <a:pPr lvl="1" eaLnBrk="1" hangingPunct="1"/>
            <a:r>
              <a:rPr lang="en-US" dirty="0"/>
              <a:t>Also many of the Toll-like receptors (affinities for various microbial proteins)</a:t>
            </a:r>
          </a:p>
        </p:txBody>
      </p:sp>
      <p:sp>
        <p:nvSpPr>
          <p:cNvPr id="32771" name="TextBox 3"/>
          <p:cNvSpPr txBox="1">
            <a:spLocks noChangeArrowheads="1"/>
          </p:cNvSpPr>
          <p:nvPr/>
        </p:nvSpPr>
        <p:spPr bwMode="auto">
          <a:xfrm>
            <a:off x="173039" y="5721612"/>
            <a:ext cx="4279692" cy="1015663"/>
          </a:xfrm>
          <a:prstGeom prst="rect">
            <a:avLst/>
          </a:prstGeom>
          <a:noFill/>
          <a:ln w="9525">
            <a:noFill/>
            <a:miter lim="800000"/>
            <a:headEnd/>
            <a:tailEnd/>
          </a:ln>
        </p:spPr>
        <p:txBody>
          <a:bodyPr wrap="square">
            <a:spAutoFit/>
          </a:bodyPr>
          <a:lstStyle/>
          <a:p>
            <a:r>
              <a:rPr lang="en-US" sz="1000" dirty="0">
                <a:latin typeface="Constantia" pitchFamily="18" charset="0"/>
              </a:rPr>
              <a:t>Bischoff SC </a:t>
            </a:r>
            <a:r>
              <a:rPr lang="en-US" sz="1000" i="1" dirty="0">
                <a:latin typeface="Constantia" pitchFamily="18" charset="0"/>
              </a:rPr>
              <a:t>et al.</a:t>
            </a:r>
            <a:r>
              <a:rPr lang="en-US" sz="1000" dirty="0">
                <a:latin typeface="Constantia" pitchFamily="18" charset="0"/>
              </a:rPr>
              <a:t> </a:t>
            </a:r>
            <a:r>
              <a:rPr lang="en-US" sz="1000" i="1" dirty="0">
                <a:latin typeface="Constantia" pitchFamily="18" charset="0"/>
              </a:rPr>
              <a:t>J </a:t>
            </a:r>
            <a:r>
              <a:rPr lang="en-US" sz="1000" i="1" dirty="0" err="1">
                <a:latin typeface="Constantia" pitchFamily="18" charset="0"/>
              </a:rPr>
              <a:t>Exp</a:t>
            </a:r>
            <a:r>
              <a:rPr lang="en-US" sz="1000" i="1" dirty="0">
                <a:latin typeface="Constantia" pitchFamily="18" charset="0"/>
              </a:rPr>
              <a:t> Med</a:t>
            </a:r>
            <a:r>
              <a:rPr lang="en-US" sz="1000" dirty="0">
                <a:latin typeface="Constantia" pitchFamily="18" charset="0"/>
              </a:rPr>
              <a:t> 1992;175:237. </a:t>
            </a:r>
          </a:p>
          <a:p>
            <a:r>
              <a:rPr lang="en-US" sz="1000" dirty="0" err="1">
                <a:latin typeface="Constantia" pitchFamily="18" charset="0"/>
              </a:rPr>
              <a:t>Theoharides</a:t>
            </a:r>
            <a:r>
              <a:rPr lang="en-US" sz="1000" dirty="0">
                <a:latin typeface="Constantia" pitchFamily="18" charset="0"/>
              </a:rPr>
              <a:t> TC </a:t>
            </a:r>
            <a:r>
              <a:rPr lang="en-US" sz="1000" i="1" dirty="0">
                <a:latin typeface="Constantia" pitchFamily="18" charset="0"/>
              </a:rPr>
              <a:t>et al.</a:t>
            </a:r>
            <a:r>
              <a:rPr lang="en-US" sz="1000" dirty="0">
                <a:latin typeface="Constantia" pitchFamily="18" charset="0"/>
              </a:rPr>
              <a:t> </a:t>
            </a:r>
            <a:r>
              <a:rPr lang="en-US" sz="1000" i="1" dirty="0">
                <a:latin typeface="Constantia" pitchFamily="18" charset="0"/>
              </a:rPr>
              <a:t>Trends </a:t>
            </a:r>
            <a:r>
              <a:rPr lang="en-US" sz="1000" i="1" dirty="0" err="1">
                <a:latin typeface="Constantia" pitchFamily="18" charset="0"/>
              </a:rPr>
              <a:t>Pharmacol</a:t>
            </a:r>
            <a:r>
              <a:rPr lang="en-US" sz="1000" i="1" dirty="0">
                <a:latin typeface="Constantia" pitchFamily="18" charset="0"/>
              </a:rPr>
              <a:t> </a:t>
            </a:r>
            <a:r>
              <a:rPr lang="en-US" sz="1000" i="1" dirty="0" err="1">
                <a:latin typeface="Constantia" pitchFamily="18" charset="0"/>
              </a:rPr>
              <a:t>Sci</a:t>
            </a:r>
            <a:r>
              <a:rPr lang="en-US" sz="1000" dirty="0">
                <a:latin typeface="Constantia" pitchFamily="18" charset="0"/>
              </a:rPr>
              <a:t> 2008;29:375–382.</a:t>
            </a:r>
          </a:p>
          <a:p>
            <a:r>
              <a:rPr lang="en-US" sz="1000" dirty="0">
                <a:latin typeface="Constantia" pitchFamily="18" charset="0"/>
              </a:rPr>
              <a:t>Conrad DH </a:t>
            </a:r>
            <a:r>
              <a:rPr lang="en-US" sz="1000" i="1" dirty="0">
                <a:latin typeface="Constantia" pitchFamily="18" charset="0"/>
              </a:rPr>
              <a:t>et al.</a:t>
            </a:r>
            <a:r>
              <a:rPr lang="en-US" sz="1000" dirty="0">
                <a:latin typeface="Constantia" pitchFamily="18" charset="0"/>
              </a:rPr>
              <a:t> </a:t>
            </a:r>
            <a:r>
              <a:rPr lang="en-US" sz="1000" i="1" dirty="0">
                <a:latin typeface="Constantia" pitchFamily="18" charset="0"/>
              </a:rPr>
              <a:t>J </a:t>
            </a:r>
            <a:r>
              <a:rPr lang="en-US" sz="1000" i="1" dirty="0" err="1">
                <a:latin typeface="Constantia" pitchFamily="18" charset="0"/>
              </a:rPr>
              <a:t>Immunol</a:t>
            </a:r>
            <a:r>
              <a:rPr lang="en-US" sz="1000" dirty="0">
                <a:latin typeface="Constantia" pitchFamily="18" charset="0"/>
              </a:rPr>
              <a:t> 1975;114:1688.</a:t>
            </a:r>
          </a:p>
          <a:p>
            <a:r>
              <a:rPr lang="en-US" sz="1000" dirty="0" err="1">
                <a:latin typeface="Constantia" pitchFamily="18" charset="0"/>
              </a:rPr>
              <a:t>Woolhiser</a:t>
            </a:r>
            <a:r>
              <a:rPr lang="en-US" sz="1000" dirty="0">
                <a:latin typeface="Constantia" pitchFamily="18" charset="0"/>
              </a:rPr>
              <a:t> MR </a:t>
            </a:r>
            <a:r>
              <a:rPr lang="en-US" sz="1000" i="1" dirty="0">
                <a:latin typeface="Constantia" pitchFamily="18" charset="0"/>
              </a:rPr>
              <a:t>et al.</a:t>
            </a:r>
            <a:r>
              <a:rPr lang="en-US" sz="1000" dirty="0">
                <a:latin typeface="Constantia" pitchFamily="18" charset="0"/>
              </a:rPr>
              <a:t> </a:t>
            </a:r>
            <a:r>
              <a:rPr lang="en-US" sz="1000" i="1" dirty="0" err="1">
                <a:latin typeface="Constantia" pitchFamily="18" charset="0"/>
              </a:rPr>
              <a:t>Eur</a:t>
            </a:r>
            <a:r>
              <a:rPr lang="en-US" sz="1000" i="1" dirty="0">
                <a:latin typeface="Constantia" pitchFamily="18" charset="0"/>
              </a:rPr>
              <a:t> J </a:t>
            </a:r>
            <a:r>
              <a:rPr lang="en-US" sz="1000" i="1" dirty="0" err="1">
                <a:latin typeface="Constantia" pitchFamily="18" charset="0"/>
              </a:rPr>
              <a:t>Immunol</a:t>
            </a:r>
            <a:r>
              <a:rPr lang="en-US" sz="1000" dirty="0">
                <a:latin typeface="Constantia" pitchFamily="18" charset="0"/>
              </a:rPr>
              <a:t> 2001;31:3298.</a:t>
            </a:r>
          </a:p>
          <a:p>
            <a:r>
              <a:rPr lang="en-US" sz="1000" dirty="0">
                <a:latin typeface="Constantia" pitchFamily="18" charset="0"/>
              </a:rPr>
              <a:t>Nilsson G </a:t>
            </a:r>
            <a:r>
              <a:rPr lang="en-US" sz="1000" i="1" dirty="0">
                <a:latin typeface="Constantia" pitchFamily="18" charset="0"/>
              </a:rPr>
              <a:t>et al.</a:t>
            </a:r>
            <a:r>
              <a:rPr lang="en-US" sz="1000" dirty="0">
                <a:latin typeface="Constantia" pitchFamily="18" charset="0"/>
              </a:rPr>
              <a:t> </a:t>
            </a:r>
            <a:r>
              <a:rPr lang="en-US" sz="1000" i="1" dirty="0">
                <a:latin typeface="Constantia" pitchFamily="18" charset="0"/>
              </a:rPr>
              <a:t>J </a:t>
            </a:r>
            <a:r>
              <a:rPr lang="en-US" sz="1000" i="1" dirty="0" err="1">
                <a:latin typeface="Constantia" pitchFamily="18" charset="0"/>
              </a:rPr>
              <a:t>Immunol</a:t>
            </a:r>
            <a:r>
              <a:rPr lang="en-US" sz="1000" dirty="0">
                <a:latin typeface="Constantia" pitchFamily="18" charset="0"/>
              </a:rPr>
              <a:t> 1996;157:1693.</a:t>
            </a:r>
          </a:p>
          <a:p>
            <a:r>
              <a:rPr lang="en-US" sz="1000" dirty="0">
                <a:latin typeface="Constantia" pitchFamily="18" charset="0"/>
              </a:rPr>
              <a:t>Marshall JS </a:t>
            </a:r>
            <a:r>
              <a:rPr lang="en-US" sz="1000" i="1" dirty="0">
                <a:latin typeface="Constantia" pitchFamily="18" charset="0"/>
              </a:rPr>
              <a:t>et al.</a:t>
            </a:r>
            <a:r>
              <a:rPr lang="en-US" sz="1000" dirty="0">
                <a:latin typeface="Constantia" pitchFamily="18" charset="0"/>
              </a:rPr>
              <a:t> </a:t>
            </a:r>
            <a:r>
              <a:rPr lang="en-US" sz="1000" i="1" dirty="0" err="1">
                <a:latin typeface="Constantia" pitchFamily="18" charset="0"/>
              </a:rPr>
              <a:t>Int</a:t>
            </a:r>
            <a:r>
              <a:rPr lang="en-US" sz="1000" i="1" dirty="0">
                <a:latin typeface="Constantia" pitchFamily="18" charset="0"/>
              </a:rPr>
              <a:t> Arch Allergy </a:t>
            </a:r>
            <a:r>
              <a:rPr lang="en-US" sz="1000" i="1" dirty="0" err="1">
                <a:latin typeface="Constantia" pitchFamily="18" charset="0"/>
              </a:rPr>
              <a:t>Immunol</a:t>
            </a:r>
            <a:r>
              <a:rPr lang="en-US" sz="1000" dirty="0">
                <a:latin typeface="Constantia" pitchFamily="18" charset="0"/>
              </a:rPr>
              <a:t> 2003;132:87.</a:t>
            </a:r>
          </a:p>
        </p:txBody>
      </p:sp>
      <p:sp>
        <p:nvSpPr>
          <p:cNvPr id="5" name="TextBox 3"/>
          <p:cNvSpPr txBox="1">
            <a:spLocks noChangeArrowheads="1"/>
          </p:cNvSpPr>
          <p:nvPr/>
        </p:nvSpPr>
        <p:spPr bwMode="auto">
          <a:xfrm>
            <a:off x="4658734" y="5714992"/>
            <a:ext cx="4279692" cy="1323439"/>
          </a:xfrm>
          <a:prstGeom prst="rect">
            <a:avLst/>
          </a:prstGeom>
          <a:noFill/>
          <a:ln w="9525">
            <a:noFill/>
            <a:miter lim="800000"/>
            <a:headEnd/>
            <a:tailEnd/>
          </a:ln>
        </p:spPr>
        <p:txBody>
          <a:bodyPr wrap="square">
            <a:spAutoFit/>
          </a:bodyPr>
          <a:lstStyle/>
          <a:p>
            <a:r>
              <a:rPr lang="en-US" sz="1000" dirty="0">
                <a:latin typeface="Constantia" pitchFamily="18" charset="0"/>
              </a:rPr>
              <a:t>Church MK </a:t>
            </a:r>
            <a:r>
              <a:rPr lang="en-US" sz="1000" i="1" dirty="0">
                <a:latin typeface="Constantia" pitchFamily="18" charset="0"/>
              </a:rPr>
              <a:t>et al.</a:t>
            </a:r>
            <a:r>
              <a:rPr lang="en-US" sz="1000" dirty="0">
                <a:latin typeface="Constantia" pitchFamily="18" charset="0"/>
              </a:rPr>
              <a:t> </a:t>
            </a:r>
            <a:r>
              <a:rPr lang="en-US" sz="1000" i="1" dirty="0" err="1">
                <a:latin typeface="Constantia" pitchFamily="18" charset="0"/>
              </a:rPr>
              <a:t>Int</a:t>
            </a:r>
            <a:r>
              <a:rPr lang="en-US" sz="1000" i="1" dirty="0">
                <a:latin typeface="Constantia" pitchFamily="18" charset="0"/>
              </a:rPr>
              <a:t> Arch Allergy </a:t>
            </a:r>
            <a:r>
              <a:rPr lang="en-US" sz="1000" i="1" dirty="0" err="1">
                <a:latin typeface="Constantia" pitchFamily="18" charset="0"/>
              </a:rPr>
              <a:t>Appl</a:t>
            </a:r>
            <a:r>
              <a:rPr lang="en-US" sz="1000" i="1" dirty="0">
                <a:latin typeface="Constantia" pitchFamily="18" charset="0"/>
              </a:rPr>
              <a:t> </a:t>
            </a:r>
            <a:r>
              <a:rPr lang="en-US" sz="1000" i="1" dirty="0" err="1">
                <a:latin typeface="Constantia" pitchFamily="18" charset="0"/>
              </a:rPr>
              <a:t>Immunol</a:t>
            </a:r>
            <a:r>
              <a:rPr lang="en-US" sz="1000" dirty="0">
                <a:latin typeface="Constantia" pitchFamily="18" charset="0"/>
              </a:rPr>
              <a:t> 1991;94:310.</a:t>
            </a:r>
          </a:p>
          <a:p>
            <a:r>
              <a:rPr lang="en-US" sz="1000" dirty="0" err="1">
                <a:latin typeface="Constantia" pitchFamily="18" charset="0"/>
              </a:rPr>
              <a:t>Stellato</a:t>
            </a:r>
            <a:r>
              <a:rPr lang="en-US" sz="1000" dirty="0">
                <a:latin typeface="Constantia" pitchFamily="18" charset="0"/>
              </a:rPr>
              <a:t> C </a:t>
            </a:r>
            <a:r>
              <a:rPr lang="en-US" sz="1000" i="1" dirty="0">
                <a:latin typeface="Constantia" pitchFamily="18" charset="0"/>
              </a:rPr>
              <a:t>et al.</a:t>
            </a:r>
            <a:r>
              <a:rPr lang="en-US" sz="1000" dirty="0">
                <a:latin typeface="Constantia" pitchFamily="18" charset="0"/>
              </a:rPr>
              <a:t> </a:t>
            </a:r>
            <a:r>
              <a:rPr lang="en-US" sz="1000" i="1" dirty="0">
                <a:latin typeface="Constantia" pitchFamily="18" charset="0"/>
              </a:rPr>
              <a:t>Anesthesiology</a:t>
            </a:r>
            <a:r>
              <a:rPr lang="en-US" sz="1000" dirty="0">
                <a:latin typeface="Constantia" pitchFamily="18" charset="0"/>
              </a:rPr>
              <a:t> 1991;74:1078.</a:t>
            </a:r>
          </a:p>
          <a:p>
            <a:r>
              <a:rPr lang="en-US" sz="1000" dirty="0">
                <a:latin typeface="Constantia" pitchFamily="18" charset="0"/>
              </a:rPr>
              <a:t>Moss J </a:t>
            </a:r>
            <a:r>
              <a:rPr lang="en-US" sz="1000" i="1" dirty="0">
                <a:latin typeface="Constantia" pitchFamily="18" charset="0"/>
              </a:rPr>
              <a:t>et al.</a:t>
            </a:r>
            <a:r>
              <a:rPr lang="en-US" sz="1000" dirty="0">
                <a:latin typeface="Constantia" pitchFamily="18" charset="0"/>
              </a:rPr>
              <a:t> </a:t>
            </a:r>
            <a:r>
              <a:rPr lang="en-US" sz="1000" i="1" dirty="0">
                <a:latin typeface="Constantia" pitchFamily="18" charset="0"/>
              </a:rPr>
              <a:t>Anesthesiology</a:t>
            </a:r>
            <a:r>
              <a:rPr lang="en-US" sz="1000" dirty="0">
                <a:latin typeface="Constantia" pitchFamily="18" charset="0"/>
              </a:rPr>
              <a:t> 1983;59:330.</a:t>
            </a:r>
          </a:p>
          <a:p>
            <a:r>
              <a:rPr lang="en-US" sz="1000" dirty="0">
                <a:latin typeface="Constantia" pitchFamily="18" charset="0"/>
              </a:rPr>
              <a:t>Miller LG </a:t>
            </a:r>
            <a:r>
              <a:rPr lang="en-US" sz="1000" i="1" dirty="0">
                <a:latin typeface="Constantia" pitchFamily="18" charset="0"/>
              </a:rPr>
              <a:t>et al.</a:t>
            </a:r>
            <a:r>
              <a:rPr lang="en-US" sz="1000" dirty="0">
                <a:latin typeface="Constantia" pitchFamily="18" charset="0"/>
              </a:rPr>
              <a:t> </a:t>
            </a:r>
            <a:r>
              <a:rPr lang="en-US" sz="1000" i="1" dirty="0">
                <a:latin typeface="Constantia" pitchFamily="18" charset="0"/>
              </a:rPr>
              <a:t>Pharmacology</a:t>
            </a:r>
            <a:r>
              <a:rPr lang="en-US" sz="1000" dirty="0">
                <a:latin typeface="Constantia" pitchFamily="18" charset="0"/>
              </a:rPr>
              <a:t> 1988;36:52–60.</a:t>
            </a:r>
          </a:p>
          <a:p>
            <a:r>
              <a:rPr lang="en-US" sz="1000" dirty="0">
                <a:latin typeface="Constantia" pitchFamily="18" charset="0"/>
              </a:rPr>
              <a:t>Samson M-T et al. </a:t>
            </a:r>
            <a:r>
              <a:rPr lang="en-US" sz="1000" i="1" dirty="0">
                <a:latin typeface="Constantia" pitchFamily="18" charset="0"/>
              </a:rPr>
              <a:t>J </a:t>
            </a:r>
            <a:r>
              <a:rPr lang="en-US" sz="1000" i="1" dirty="0" err="1">
                <a:latin typeface="Constantia" pitchFamily="18" charset="0"/>
              </a:rPr>
              <a:t>Immunol</a:t>
            </a:r>
            <a:r>
              <a:rPr lang="en-US" sz="1000" dirty="0">
                <a:latin typeface="Constantia" pitchFamily="18" charset="0"/>
              </a:rPr>
              <a:t> 2003;170:4953-4962.</a:t>
            </a:r>
          </a:p>
          <a:p>
            <a:r>
              <a:rPr lang="en-US" sz="1000" dirty="0" err="1">
                <a:latin typeface="Constantia" pitchFamily="18" charset="0"/>
              </a:rPr>
              <a:t>Kajiwara</a:t>
            </a:r>
            <a:r>
              <a:rPr lang="en-US" sz="1000" dirty="0">
                <a:latin typeface="Constantia" pitchFamily="18" charset="0"/>
              </a:rPr>
              <a:t> N </a:t>
            </a:r>
            <a:r>
              <a:rPr lang="en-US" sz="1000" i="1" dirty="0">
                <a:latin typeface="Constantia" pitchFamily="18" charset="0"/>
              </a:rPr>
              <a:t>et al.</a:t>
            </a:r>
            <a:r>
              <a:rPr lang="en-US" sz="1000" dirty="0">
                <a:latin typeface="Constantia" pitchFamily="18" charset="0"/>
              </a:rPr>
              <a:t> </a:t>
            </a:r>
            <a:r>
              <a:rPr lang="en-US" sz="1000" i="1" dirty="0">
                <a:latin typeface="Constantia" pitchFamily="18" charset="0"/>
              </a:rPr>
              <a:t>J Allergy </a:t>
            </a:r>
            <a:r>
              <a:rPr lang="en-US" sz="1000" i="1" dirty="0" err="1">
                <a:latin typeface="Constantia" pitchFamily="18" charset="0"/>
              </a:rPr>
              <a:t>Clin</a:t>
            </a:r>
            <a:r>
              <a:rPr lang="en-US" sz="1000" i="1" dirty="0">
                <a:latin typeface="Constantia" pitchFamily="18" charset="0"/>
              </a:rPr>
              <a:t> </a:t>
            </a:r>
            <a:r>
              <a:rPr lang="en-US" sz="1000" i="1" dirty="0" err="1">
                <a:latin typeface="Constantia" pitchFamily="18" charset="0"/>
              </a:rPr>
              <a:t>Immunol</a:t>
            </a:r>
            <a:r>
              <a:rPr lang="en-US" sz="1000" dirty="0">
                <a:latin typeface="Constantia" pitchFamily="18" charset="0"/>
              </a:rPr>
              <a:t> 2010;125:1137.</a:t>
            </a:r>
          </a:p>
          <a:p>
            <a:r>
              <a:rPr lang="en-US" sz="1000" dirty="0" err="1">
                <a:latin typeface="Constantia" pitchFamily="18" charset="0"/>
                <a:hlinkClick r:id="rId5"/>
              </a:rPr>
              <a:t>Theoharides</a:t>
            </a:r>
            <a:r>
              <a:rPr lang="en-US" sz="1000" dirty="0">
                <a:latin typeface="Constantia" pitchFamily="18" charset="0"/>
                <a:hlinkClick r:id="rId5"/>
              </a:rPr>
              <a:t> TC, </a:t>
            </a:r>
            <a:r>
              <a:rPr lang="en-US" sz="1000" i="1" dirty="0">
                <a:latin typeface="Constantia" pitchFamily="18" charset="0"/>
                <a:hlinkClick r:id="rId5"/>
              </a:rPr>
              <a:t>et al. New </a:t>
            </a:r>
            <a:r>
              <a:rPr lang="en-US" sz="1000" i="1" dirty="0" err="1">
                <a:latin typeface="Constantia" pitchFamily="18" charset="0"/>
                <a:hlinkClick r:id="rId5"/>
              </a:rPr>
              <a:t>Engl</a:t>
            </a:r>
            <a:r>
              <a:rPr lang="en-US" sz="1000" i="1" dirty="0">
                <a:latin typeface="Constantia" pitchFamily="18" charset="0"/>
                <a:hlinkClick r:id="rId5"/>
              </a:rPr>
              <a:t> J Med</a:t>
            </a:r>
            <a:r>
              <a:rPr lang="en-US" sz="1000" dirty="0">
                <a:latin typeface="Constantia" pitchFamily="18" charset="0"/>
                <a:hlinkClick r:id="rId5"/>
              </a:rPr>
              <a:t> 2015;373:163-72.</a:t>
            </a:r>
            <a:endParaRPr lang="en-US" sz="1000" dirty="0">
              <a:latin typeface="Constantia" pitchFamily="18" charset="0"/>
            </a:endParaRPr>
          </a:p>
          <a:p>
            <a:endParaRPr lang="en-US" sz="1000" dirty="0">
              <a:latin typeface="Constantia" pitchFamily="18" charset="0"/>
            </a:endParaRPr>
          </a:p>
        </p:txBody>
      </p:sp>
      <p:pic>
        <p:nvPicPr>
          <p:cNvPr id="6" name="MastCellDegranulation.mpg">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173038" y="99395"/>
            <a:ext cx="8765387" cy="6574040"/>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8" fill="hold" display="0">
                  <p:stCondLst>
                    <p:cond delay="indefinite"/>
                  </p:stCondLst>
                </p:cTn>
                <p:tgtEl>
                  <p:spTgt spid="6"/>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457200" y="407880"/>
            <a:ext cx="8229600" cy="1143000"/>
          </a:xfrm>
        </p:spPr>
        <p:txBody>
          <a:bodyPr/>
          <a:lstStyle/>
          <a:p>
            <a:pPr eaLnBrk="1" hangingPunct="1"/>
            <a:r>
              <a:rPr lang="en-US" dirty="0"/>
              <a:t>Normal mast cell biology</a:t>
            </a:r>
          </a:p>
        </p:txBody>
      </p:sp>
      <p:sp>
        <p:nvSpPr>
          <p:cNvPr id="33794" name="Content Placeholder 2"/>
          <p:cNvSpPr>
            <a:spLocks noGrp="1"/>
          </p:cNvSpPr>
          <p:nvPr>
            <p:ph idx="1"/>
          </p:nvPr>
        </p:nvSpPr>
        <p:spPr>
          <a:xfrm>
            <a:off x="457200" y="1638193"/>
            <a:ext cx="8686800" cy="4389437"/>
          </a:xfrm>
        </p:spPr>
        <p:txBody>
          <a:bodyPr/>
          <a:lstStyle/>
          <a:p>
            <a:pPr eaLnBrk="1" hangingPunct="1"/>
            <a:r>
              <a:rPr lang="en-US" dirty="0"/>
              <a:t>Capable of synthesizing and releasing </a:t>
            </a:r>
            <a:r>
              <a:rPr lang="en-US" u="sng" dirty="0">
                <a:hlinkMouseOver r:id="rId3" action="ppaction://program"/>
              </a:rPr>
              <a:t>many</a:t>
            </a:r>
            <a:r>
              <a:rPr lang="en-US" dirty="0"/>
              <a:t> mediators</a:t>
            </a:r>
          </a:p>
          <a:p>
            <a:pPr lvl="1" eaLnBrk="1" hangingPunct="1"/>
            <a:r>
              <a:rPr lang="en-US" dirty="0"/>
              <a:t>Many expressible at very high levels</a:t>
            </a:r>
          </a:p>
          <a:p>
            <a:pPr lvl="1" eaLnBrk="1" hangingPunct="1"/>
            <a:r>
              <a:rPr lang="en-US" dirty="0"/>
              <a:t>Some stored in fully active form in electron-dense secretory granules, tightly packaged with </a:t>
            </a:r>
            <a:r>
              <a:rPr lang="en-US" dirty="0" err="1"/>
              <a:t>serglycin</a:t>
            </a:r>
            <a:r>
              <a:rPr lang="en-US" dirty="0"/>
              <a:t> proteoglycans</a:t>
            </a:r>
          </a:p>
          <a:p>
            <a:pPr lvl="1" eaLnBrk="1" hangingPunct="1"/>
            <a:r>
              <a:rPr lang="en-US" dirty="0"/>
              <a:t>A small sample:</a:t>
            </a:r>
          </a:p>
          <a:p>
            <a:pPr lvl="1" eaLnBrk="1" hangingPunct="1"/>
            <a:endParaRPr lang="en-US" dirty="0"/>
          </a:p>
          <a:p>
            <a:pPr eaLnBrk="1" hangingPunct="1"/>
            <a:endParaRPr lang="en-US" dirty="0"/>
          </a:p>
        </p:txBody>
      </p:sp>
      <p:sp>
        <p:nvSpPr>
          <p:cNvPr id="33795" name="Content Placeholder 3"/>
          <p:cNvSpPr txBox="1">
            <a:spLocks/>
          </p:cNvSpPr>
          <p:nvPr/>
        </p:nvSpPr>
        <p:spPr bwMode="auto">
          <a:xfrm>
            <a:off x="4648199" y="3831277"/>
            <a:ext cx="4234543" cy="2909994"/>
          </a:xfrm>
          <a:prstGeom prst="rect">
            <a:avLst/>
          </a:prstGeom>
          <a:noFill/>
          <a:ln w="9525">
            <a:noFill/>
            <a:miter lim="800000"/>
            <a:headEnd/>
            <a:tailEnd/>
          </a:ln>
        </p:spPr>
        <p:txBody>
          <a:bodyPr/>
          <a:lstStyle/>
          <a:p>
            <a:pPr marL="639763" lvl="1" indent="-246063">
              <a:lnSpc>
                <a:spcPct val="80000"/>
              </a:lnSpc>
              <a:spcBef>
                <a:spcPct val="20000"/>
              </a:spcBef>
              <a:buClr>
                <a:schemeClr val="accent1"/>
              </a:buClr>
              <a:buSzPct val="85000"/>
              <a:buFont typeface="Wingdings 2" pitchFamily="18" charset="2"/>
              <a:buChar char=""/>
            </a:pPr>
            <a:r>
              <a:rPr lang="en-US" sz="1200" dirty="0">
                <a:latin typeface="Constantia" pitchFamily="18" charset="0"/>
              </a:rPr>
              <a:t>Heparin proteoglycan</a:t>
            </a:r>
          </a:p>
          <a:p>
            <a:pPr marL="639763" lvl="1" indent="-246063">
              <a:lnSpc>
                <a:spcPct val="80000"/>
              </a:lnSpc>
              <a:spcBef>
                <a:spcPct val="20000"/>
              </a:spcBef>
              <a:buClr>
                <a:schemeClr val="accent1"/>
              </a:buClr>
              <a:buSzPct val="85000"/>
              <a:buFont typeface="Wingdings 2" pitchFamily="18" charset="2"/>
              <a:buChar char=""/>
            </a:pPr>
            <a:r>
              <a:rPr lang="en-US" sz="1200" dirty="0">
                <a:latin typeface="Constantia" pitchFamily="18" charset="0"/>
              </a:rPr>
              <a:t>Chondroitin sulfate proteoglycan</a:t>
            </a:r>
          </a:p>
          <a:p>
            <a:pPr marL="639763" lvl="1" indent="-246063">
              <a:lnSpc>
                <a:spcPct val="80000"/>
              </a:lnSpc>
              <a:spcBef>
                <a:spcPct val="20000"/>
              </a:spcBef>
              <a:buClr>
                <a:schemeClr val="accent1"/>
              </a:buClr>
              <a:buSzPct val="85000"/>
              <a:buFont typeface="Wingdings 2" pitchFamily="18" charset="2"/>
              <a:buChar char=""/>
            </a:pPr>
            <a:r>
              <a:rPr lang="en-US" sz="1200" dirty="0">
                <a:latin typeface="Constantia" pitchFamily="18" charset="0"/>
              </a:rPr>
              <a:t>Superoxide dismutase</a:t>
            </a:r>
          </a:p>
          <a:p>
            <a:pPr marL="639763" lvl="1" indent="-246063">
              <a:lnSpc>
                <a:spcPct val="80000"/>
              </a:lnSpc>
              <a:spcBef>
                <a:spcPct val="20000"/>
              </a:spcBef>
              <a:buClr>
                <a:schemeClr val="accent1"/>
              </a:buClr>
              <a:buSzPct val="85000"/>
              <a:buFont typeface="Wingdings 2" pitchFamily="18" charset="2"/>
              <a:buChar char=""/>
            </a:pPr>
            <a:r>
              <a:rPr lang="en-US" sz="1200" dirty="0">
                <a:latin typeface="Constantia" pitchFamily="18" charset="0"/>
              </a:rPr>
              <a:t>Acid hydrolases</a:t>
            </a:r>
          </a:p>
          <a:p>
            <a:pPr lvl="2" indent="-246063">
              <a:lnSpc>
                <a:spcPct val="80000"/>
              </a:lnSpc>
              <a:spcBef>
                <a:spcPct val="20000"/>
              </a:spcBef>
              <a:buClr>
                <a:schemeClr val="accent2"/>
              </a:buClr>
              <a:buSzPct val="70000"/>
              <a:buFont typeface="Wingdings 2" pitchFamily="18" charset="2"/>
              <a:buChar char=""/>
            </a:pPr>
            <a:r>
              <a:rPr lang="en-US" sz="1000" dirty="0" err="1">
                <a:latin typeface="Constantia" pitchFamily="18" charset="0"/>
              </a:rPr>
              <a:t>Glucuronidase</a:t>
            </a:r>
            <a:r>
              <a:rPr lang="en-US" sz="1000" dirty="0">
                <a:latin typeface="Constantia" pitchFamily="18" charset="0"/>
              </a:rPr>
              <a:t>, </a:t>
            </a:r>
            <a:r>
              <a:rPr lang="en-US" sz="1000" dirty="0" err="1">
                <a:latin typeface="Constantia" pitchFamily="18" charset="0"/>
              </a:rPr>
              <a:t>galactosidase</a:t>
            </a:r>
            <a:r>
              <a:rPr lang="en-US" sz="1000" dirty="0">
                <a:latin typeface="Constantia" pitchFamily="18" charset="0"/>
              </a:rPr>
              <a:t>, </a:t>
            </a:r>
            <a:r>
              <a:rPr lang="en-US" sz="1000" dirty="0" err="1">
                <a:latin typeface="Constantia" pitchFamily="18" charset="0"/>
              </a:rPr>
              <a:t>hexosaminidase</a:t>
            </a:r>
            <a:r>
              <a:rPr lang="en-US" sz="1000" dirty="0">
                <a:latin typeface="Constantia" pitchFamily="18" charset="0"/>
              </a:rPr>
              <a:t>, peroxidase</a:t>
            </a:r>
          </a:p>
          <a:p>
            <a:pPr marL="639763" lvl="1" indent="-246063">
              <a:lnSpc>
                <a:spcPct val="80000"/>
              </a:lnSpc>
              <a:spcBef>
                <a:spcPct val="20000"/>
              </a:spcBef>
              <a:buClr>
                <a:schemeClr val="accent1"/>
              </a:buClr>
              <a:buSzPct val="85000"/>
              <a:buFont typeface="Wingdings 2" pitchFamily="18" charset="2"/>
              <a:buChar char=""/>
            </a:pPr>
            <a:r>
              <a:rPr lang="en-US" sz="1200" dirty="0" err="1">
                <a:latin typeface="Constantia" pitchFamily="18" charset="0"/>
              </a:rPr>
              <a:t>Arylsulphatase</a:t>
            </a:r>
            <a:r>
              <a:rPr lang="en-US" sz="1200" dirty="0">
                <a:latin typeface="Constantia" pitchFamily="18" charset="0"/>
              </a:rPr>
              <a:t> A</a:t>
            </a:r>
          </a:p>
          <a:p>
            <a:pPr marL="639763" lvl="1" indent="-246063">
              <a:lnSpc>
                <a:spcPct val="80000"/>
              </a:lnSpc>
              <a:spcBef>
                <a:spcPct val="20000"/>
              </a:spcBef>
              <a:buClr>
                <a:schemeClr val="accent1"/>
              </a:buClr>
              <a:buSzPct val="85000"/>
              <a:buFont typeface="Wingdings 2" pitchFamily="18" charset="2"/>
              <a:buChar char=""/>
            </a:pPr>
            <a:r>
              <a:rPr lang="en-US" sz="1200" dirty="0">
                <a:latin typeface="Constantia" pitchFamily="18" charset="0"/>
              </a:rPr>
              <a:t>Prostaglandin D</a:t>
            </a:r>
            <a:r>
              <a:rPr lang="en-US" sz="1200" baseline="-25000" dirty="0">
                <a:latin typeface="Constantia" pitchFamily="18" charset="0"/>
              </a:rPr>
              <a:t>2</a:t>
            </a:r>
            <a:r>
              <a:rPr lang="en-US" sz="1200" dirty="0">
                <a:latin typeface="Constantia" pitchFamily="18" charset="0"/>
              </a:rPr>
              <a:t>, thromboxane</a:t>
            </a:r>
          </a:p>
          <a:p>
            <a:pPr marL="639763" lvl="1" indent="-246063">
              <a:lnSpc>
                <a:spcPct val="80000"/>
              </a:lnSpc>
              <a:spcBef>
                <a:spcPct val="20000"/>
              </a:spcBef>
              <a:buClr>
                <a:schemeClr val="accent1"/>
              </a:buClr>
              <a:buSzPct val="85000"/>
              <a:buFont typeface="Wingdings 2" pitchFamily="18" charset="2"/>
              <a:buChar char=""/>
            </a:pPr>
            <a:r>
              <a:rPr lang="en-US" sz="1200" dirty="0">
                <a:latin typeface="Constantia" pitchFamily="18" charset="0"/>
              </a:rPr>
              <a:t>Serotonin</a:t>
            </a:r>
          </a:p>
          <a:p>
            <a:pPr marL="639763" lvl="1" indent="-246063">
              <a:lnSpc>
                <a:spcPct val="80000"/>
              </a:lnSpc>
              <a:spcBef>
                <a:spcPct val="20000"/>
              </a:spcBef>
              <a:buClr>
                <a:schemeClr val="accent1"/>
              </a:buClr>
              <a:buSzPct val="85000"/>
              <a:buFont typeface="Wingdings 2" pitchFamily="18" charset="2"/>
              <a:buChar char=""/>
            </a:pPr>
            <a:r>
              <a:rPr lang="en-US" sz="1200" dirty="0">
                <a:latin typeface="Constantia" pitchFamily="18" charset="0"/>
              </a:rPr>
              <a:t>Antimicrobial agents</a:t>
            </a:r>
          </a:p>
          <a:p>
            <a:pPr lvl="2" indent="-246063">
              <a:lnSpc>
                <a:spcPct val="80000"/>
              </a:lnSpc>
              <a:spcBef>
                <a:spcPct val="20000"/>
              </a:spcBef>
              <a:buClr>
                <a:schemeClr val="accent2"/>
              </a:buClr>
              <a:buSzPct val="70000"/>
              <a:buFont typeface="Wingdings 2" pitchFamily="18" charset="2"/>
              <a:buChar char=""/>
            </a:pPr>
            <a:r>
              <a:rPr lang="en-US" sz="1000" dirty="0">
                <a:latin typeface="Constantia" pitchFamily="18" charset="0"/>
              </a:rPr>
              <a:t>IFN-</a:t>
            </a:r>
            <a:r>
              <a:rPr lang="el-GR" sz="1000" dirty="0">
                <a:latin typeface="Constantia" pitchFamily="18" charset="0"/>
              </a:rPr>
              <a:t>α</a:t>
            </a:r>
            <a:r>
              <a:rPr lang="en-US" sz="1000" dirty="0">
                <a:latin typeface="Constantia" pitchFamily="18" charset="0"/>
              </a:rPr>
              <a:t>, IFN-</a:t>
            </a:r>
            <a:r>
              <a:rPr lang="el-GR" sz="1000" dirty="0">
                <a:latin typeface="Constantia" pitchFamily="18" charset="0"/>
              </a:rPr>
              <a:t>β</a:t>
            </a:r>
            <a:r>
              <a:rPr lang="en-US" sz="1000" dirty="0">
                <a:latin typeface="Constantia" pitchFamily="18" charset="0"/>
              </a:rPr>
              <a:t>, IFN-</a:t>
            </a:r>
            <a:r>
              <a:rPr lang="el-GR" sz="1000" dirty="0">
                <a:latin typeface="Constantia" pitchFamily="18" charset="0"/>
              </a:rPr>
              <a:t>γ</a:t>
            </a:r>
            <a:r>
              <a:rPr lang="en-US" sz="1000" dirty="0">
                <a:latin typeface="Constantia" pitchFamily="18" charset="0"/>
              </a:rPr>
              <a:t>, </a:t>
            </a:r>
            <a:r>
              <a:rPr lang="en-US" sz="1000" dirty="0" err="1">
                <a:latin typeface="Constantia" pitchFamily="18" charset="0"/>
              </a:rPr>
              <a:t>cathelicidin</a:t>
            </a:r>
            <a:r>
              <a:rPr lang="en-US" sz="1000" dirty="0">
                <a:latin typeface="Constantia" pitchFamily="18" charset="0"/>
              </a:rPr>
              <a:t>, LL-37</a:t>
            </a:r>
          </a:p>
          <a:p>
            <a:pPr marL="639763" lvl="1" indent="-246063">
              <a:lnSpc>
                <a:spcPct val="80000"/>
              </a:lnSpc>
              <a:spcBef>
                <a:spcPct val="20000"/>
              </a:spcBef>
              <a:buClr>
                <a:schemeClr val="accent1"/>
              </a:buClr>
              <a:buSzPct val="85000"/>
              <a:buFont typeface="Wingdings 2" pitchFamily="18" charset="2"/>
              <a:buChar char=""/>
            </a:pPr>
            <a:r>
              <a:rPr lang="en-US" sz="1200" dirty="0">
                <a:latin typeface="Constantia" pitchFamily="18" charset="0"/>
              </a:rPr>
              <a:t>CRH</a:t>
            </a:r>
          </a:p>
          <a:p>
            <a:pPr marL="639763" lvl="1" indent="-246063">
              <a:lnSpc>
                <a:spcPct val="80000"/>
              </a:lnSpc>
              <a:spcBef>
                <a:spcPct val="20000"/>
              </a:spcBef>
              <a:buClr>
                <a:schemeClr val="accent1"/>
              </a:buClr>
              <a:buSzPct val="85000"/>
              <a:buFont typeface="Wingdings 2" pitchFamily="18" charset="2"/>
              <a:buChar char=""/>
            </a:pPr>
            <a:r>
              <a:rPr lang="en-US" sz="1200" dirty="0">
                <a:latin typeface="Constantia" pitchFamily="18" charset="0"/>
              </a:rPr>
              <a:t>TSLP</a:t>
            </a:r>
          </a:p>
          <a:p>
            <a:pPr marL="639763" lvl="1" indent="-246063">
              <a:lnSpc>
                <a:spcPct val="80000"/>
              </a:lnSpc>
              <a:spcBef>
                <a:spcPct val="20000"/>
              </a:spcBef>
              <a:buClr>
                <a:schemeClr val="accent1"/>
              </a:buClr>
              <a:buSzPct val="85000"/>
              <a:buFont typeface="Wingdings 2" pitchFamily="18" charset="2"/>
              <a:buChar char=""/>
            </a:pPr>
            <a:r>
              <a:rPr lang="en-US" sz="1400" dirty="0">
                <a:latin typeface="Constantia" pitchFamily="18" charset="0"/>
              </a:rPr>
              <a:t>Want more?  See </a:t>
            </a:r>
            <a:r>
              <a:rPr lang="en-US" sz="1400" dirty="0">
                <a:latin typeface="Constantia" pitchFamily="18" charset="0"/>
                <a:hlinkClick r:id="rId4"/>
              </a:rPr>
              <a:t>http://www.cells-talk.com/index.php/page/copelibrary?key=mast%20cells</a:t>
            </a:r>
            <a:endParaRPr lang="el-GR" sz="1400" dirty="0">
              <a:latin typeface="Constantia" pitchFamily="18" charset="0"/>
            </a:endParaRPr>
          </a:p>
          <a:p>
            <a:pPr marL="639763" lvl="1" indent="-246063">
              <a:lnSpc>
                <a:spcPct val="80000"/>
              </a:lnSpc>
              <a:spcBef>
                <a:spcPct val="20000"/>
              </a:spcBef>
              <a:buClr>
                <a:schemeClr val="accent1"/>
              </a:buClr>
              <a:buSzPct val="85000"/>
              <a:buFont typeface="Wingdings 2" pitchFamily="18" charset="2"/>
              <a:buChar char=""/>
            </a:pPr>
            <a:endParaRPr lang="en-US" sz="1200" dirty="0">
              <a:latin typeface="Constantia" pitchFamily="18" charset="0"/>
            </a:endParaRPr>
          </a:p>
        </p:txBody>
      </p:sp>
      <p:sp>
        <p:nvSpPr>
          <p:cNvPr id="4" name="Content Placeholder 2"/>
          <p:cNvSpPr txBox="1">
            <a:spLocks/>
          </p:cNvSpPr>
          <p:nvPr/>
        </p:nvSpPr>
        <p:spPr>
          <a:xfrm>
            <a:off x="457200" y="3831277"/>
            <a:ext cx="4038600" cy="2667000"/>
          </a:xfrm>
          <a:prstGeom prst="rect">
            <a:avLst/>
          </a:prstGeom>
        </p:spPr>
        <p:txBody>
          <a:bodyPr>
            <a:normAutofit lnSpcReduction="1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lvl="1" fontAlgn="auto">
              <a:lnSpc>
                <a:spcPct val="80000"/>
              </a:lnSpc>
              <a:spcAft>
                <a:spcPts val="0"/>
              </a:spcAft>
              <a:defRPr/>
            </a:pPr>
            <a:r>
              <a:rPr lang="en-US" sz="1200" dirty="0"/>
              <a:t>Pro-inflammatory cytokines</a:t>
            </a:r>
          </a:p>
          <a:p>
            <a:pPr lvl="2" fontAlgn="auto">
              <a:lnSpc>
                <a:spcPct val="80000"/>
              </a:lnSpc>
              <a:spcAft>
                <a:spcPts val="0"/>
              </a:spcAft>
              <a:defRPr/>
            </a:pPr>
            <a:r>
              <a:rPr lang="en-US" sz="1000" dirty="0"/>
              <a:t>IL-1</a:t>
            </a:r>
            <a:r>
              <a:rPr lang="el-GR" sz="1000" dirty="0"/>
              <a:t>α</a:t>
            </a:r>
            <a:r>
              <a:rPr lang="en-US" sz="1000" dirty="0"/>
              <a:t>, IL-1</a:t>
            </a:r>
            <a:r>
              <a:rPr lang="el-GR" sz="1000" dirty="0"/>
              <a:t>β</a:t>
            </a:r>
            <a:r>
              <a:rPr lang="en-US" sz="1000" dirty="0"/>
              <a:t>, IL-2, IL-4, IL-5, IL-6, IL-7, IL-9, IL-10, IL-12, IL-13, IL-15, IL-16, IL-18, IL-21, IL-23, IL-25, IFN-</a:t>
            </a:r>
            <a:r>
              <a:rPr lang="el-GR" sz="1000" dirty="0"/>
              <a:t>γ</a:t>
            </a:r>
            <a:r>
              <a:rPr lang="en-US" sz="1000" dirty="0"/>
              <a:t>, TNF-</a:t>
            </a:r>
            <a:r>
              <a:rPr lang="el-GR" sz="1000" dirty="0"/>
              <a:t>α</a:t>
            </a:r>
            <a:endParaRPr lang="en-US" sz="1000" dirty="0"/>
          </a:p>
          <a:p>
            <a:pPr lvl="1" fontAlgn="auto">
              <a:lnSpc>
                <a:spcPct val="80000"/>
              </a:lnSpc>
              <a:spcAft>
                <a:spcPts val="0"/>
              </a:spcAft>
              <a:defRPr/>
            </a:pPr>
            <a:r>
              <a:rPr lang="en-US" sz="1200" dirty="0" err="1"/>
              <a:t>Chemokines</a:t>
            </a:r>
            <a:endParaRPr lang="en-US" sz="1200" dirty="0"/>
          </a:p>
          <a:p>
            <a:pPr lvl="2" fontAlgn="auto">
              <a:lnSpc>
                <a:spcPct val="80000"/>
              </a:lnSpc>
              <a:spcAft>
                <a:spcPts val="0"/>
              </a:spcAft>
              <a:defRPr/>
            </a:pPr>
            <a:r>
              <a:rPr lang="en-US" sz="1000" dirty="0"/>
              <a:t>MCP-1, IL-8, RANTES, </a:t>
            </a:r>
            <a:r>
              <a:rPr lang="en-US" sz="1000" dirty="0" err="1"/>
              <a:t>eotaxin</a:t>
            </a:r>
            <a:r>
              <a:rPr lang="en-US" sz="1000" dirty="0"/>
              <a:t>, </a:t>
            </a:r>
            <a:r>
              <a:rPr lang="en-US" sz="1000" dirty="0" err="1"/>
              <a:t>leukotrienes</a:t>
            </a:r>
            <a:r>
              <a:rPr lang="en-US" sz="1000" dirty="0"/>
              <a:t> B</a:t>
            </a:r>
            <a:r>
              <a:rPr lang="en-US" sz="1000" baseline="-25000" dirty="0"/>
              <a:t>4</a:t>
            </a:r>
            <a:r>
              <a:rPr lang="en-US" sz="1000" dirty="0"/>
              <a:t>, C</a:t>
            </a:r>
            <a:r>
              <a:rPr lang="en-US" sz="1000" baseline="-25000" dirty="0"/>
              <a:t>4</a:t>
            </a:r>
            <a:r>
              <a:rPr lang="en-US" sz="1000" dirty="0"/>
              <a:t>, D</a:t>
            </a:r>
            <a:r>
              <a:rPr lang="en-US" sz="1000" baseline="-25000" dirty="0"/>
              <a:t>4</a:t>
            </a:r>
            <a:r>
              <a:rPr lang="en-US" sz="1000" dirty="0"/>
              <a:t>, E</a:t>
            </a:r>
            <a:r>
              <a:rPr lang="en-US" sz="1000" baseline="-25000" dirty="0"/>
              <a:t>4</a:t>
            </a:r>
            <a:r>
              <a:rPr lang="en-US" sz="1000" dirty="0"/>
              <a:t> (SRS-A), CCL2, CCL3, CCL4, CCL5, CCL11, CCL19, CCL20, CCL21, CXCL8, CXCL10, XCL-1</a:t>
            </a:r>
          </a:p>
          <a:p>
            <a:pPr lvl="1" fontAlgn="auto">
              <a:lnSpc>
                <a:spcPct val="80000"/>
              </a:lnSpc>
              <a:spcAft>
                <a:spcPts val="0"/>
              </a:spcAft>
              <a:defRPr/>
            </a:pPr>
            <a:r>
              <a:rPr lang="en-US" sz="1200" dirty="0"/>
              <a:t>Proteases</a:t>
            </a:r>
          </a:p>
          <a:p>
            <a:pPr lvl="2" fontAlgn="auto">
              <a:lnSpc>
                <a:spcPct val="80000"/>
              </a:lnSpc>
              <a:spcAft>
                <a:spcPts val="0"/>
              </a:spcAft>
              <a:defRPr/>
            </a:pPr>
            <a:r>
              <a:rPr lang="en-US" sz="1000" dirty="0" err="1"/>
              <a:t>Tryptase</a:t>
            </a:r>
            <a:r>
              <a:rPr lang="en-US" sz="1000" dirty="0"/>
              <a:t>, </a:t>
            </a:r>
            <a:r>
              <a:rPr lang="en-US" sz="1000" dirty="0" err="1"/>
              <a:t>chymase</a:t>
            </a:r>
            <a:r>
              <a:rPr lang="en-US" sz="1000" dirty="0"/>
              <a:t>, ACE, </a:t>
            </a:r>
            <a:r>
              <a:rPr lang="en-US" sz="1000" dirty="0" err="1"/>
              <a:t>carboxypeptidase</a:t>
            </a:r>
            <a:r>
              <a:rPr lang="en-US" sz="1000" dirty="0"/>
              <a:t>, </a:t>
            </a:r>
            <a:r>
              <a:rPr lang="en-US" sz="1000" dirty="0" err="1"/>
              <a:t>cathepsin</a:t>
            </a:r>
            <a:r>
              <a:rPr lang="en-US" sz="1000" dirty="0"/>
              <a:t> G, </a:t>
            </a:r>
            <a:r>
              <a:rPr lang="en-US" sz="1000" dirty="0" err="1"/>
              <a:t>cysteinyl</a:t>
            </a:r>
            <a:r>
              <a:rPr lang="en-US" sz="1000" dirty="0"/>
              <a:t> </a:t>
            </a:r>
            <a:r>
              <a:rPr lang="en-US" sz="1000" dirty="0" err="1"/>
              <a:t>cathepsins</a:t>
            </a:r>
            <a:r>
              <a:rPr lang="en-US" sz="1000" dirty="0"/>
              <a:t>, </a:t>
            </a:r>
            <a:r>
              <a:rPr lang="en-US" sz="1000" dirty="0" err="1"/>
              <a:t>metalloproteinases</a:t>
            </a:r>
            <a:endParaRPr lang="en-US" sz="1000" dirty="0"/>
          </a:p>
          <a:p>
            <a:pPr lvl="1" fontAlgn="auto">
              <a:lnSpc>
                <a:spcPct val="80000"/>
              </a:lnSpc>
              <a:spcAft>
                <a:spcPts val="0"/>
              </a:spcAft>
              <a:defRPr/>
            </a:pPr>
            <a:r>
              <a:rPr lang="en-US" sz="1200" dirty="0"/>
              <a:t>Growth factors</a:t>
            </a:r>
          </a:p>
          <a:p>
            <a:pPr lvl="2" fontAlgn="auto">
              <a:lnSpc>
                <a:spcPct val="80000"/>
              </a:lnSpc>
              <a:spcAft>
                <a:spcPts val="0"/>
              </a:spcAft>
              <a:defRPr/>
            </a:pPr>
            <a:r>
              <a:rPr lang="en-US" sz="1000" dirty="0"/>
              <a:t>IL-3, GM-CSF, </a:t>
            </a:r>
            <a:r>
              <a:rPr lang="en-US" sz="1000" dirty="0" err="1"/>
              <a:t>bFGF</a:t>
            </a:r>
            <a:r>
              <a:rPr lang="en-US" sz="1000" dirty="0"/>
              <a:t>, VEGF, TGF-</a:t>
            </a:r>
            <a:r>
              <a:rPr lang="el-GR" sz="1000" dirty="0"/>
              <a:t>β</a:t>
            </a:r>
            <a:r>
              <a:rPr lang="en-US" sz="1000" dirty="0"/>
              <a:t>, PDGF, EGF, NGF, SCF, </a:t>
            </a:r>
            <a:r>
              <a:rPr lang="en-US" sz="1000" dirty="0" err="1"/>
              <a:t>angiopoietin</a:t>
            </a:r>
            <a:endParaRPr lang="el-GR" sz="1000" dirty="0"/>
          </a:p>
          <a:p>
            <a:pPr lvl="1" fontAlgn="auto">
              <a:lnSpc>
                <a:spcPct val="80000"/>
              </a:lnSpc>
              <a:spcAft>
                <a:spcPts val="0"/>
              </a:spcAft>
              <a:defRPr/>
            </a:pPr>
            <a:r>
              <a:rPr lang="en-US" sz="1200" dirty="0"/>
              <a:t>Vascular permeability, vasodilatation</a:t>
            </a:r>
          </a:p>
          <a:p>
            <a:pPr lvl="2" fontAlgn="auto">
              <a:lnSpc>
                <a:spcPct val="80000"/>
              </a:lnSpc>
              <a:spcAft>
                <a:spcPts val="0"/>
              </a:spcAft>
              <a:defRPr/>
            </a:pPr>
            <a:r>
              <a:rPr lang="en-US" sz="1000" dirty="0"/>
              <a:t>Histamine, 5-hydroxytryptamine, </a:t>
            </a:r>
            <a:r>
              <a:rPr lang="en-US" sz="1000" dirty="0" err="1"/>
              <a:t>tryptase</a:t>
            </a:r>
            <a:r>
              <a:rPr lang="en-US" sz="1000" dirty="0"/>
              <a:t>, NO, VLA4</a:t>
            </a:r>
          </a:p>
          <a:p>
            <a:pPr lvl="1" fontAlgn="auto">
              <a:lnSpc>
                <a:spcPct val="80000"/>
              </a:lnSpc>
              <a:spcAft>
                <a:spcPts val="0"/>
              </a:spcAft>
              <a:defRPr/>
            </a:pPr>
            <a:r>
              <a:rPr lang="en-US" sz="1200" dirty="0"/>
              <a:t>Platelet aggregation and thrombosis:</a:t>
            </a:r>
          </a:p>
          <a:p>
            <a:pPr lvl="2" fontAlgn="auto">
              <a:lnSpc>
                <a:spcPct val="80000"/>
              </a:lnSpc>
              <a:spcAft>
                <a:spcPts val="0"/>
              </a:spcAft>
              <a:defRPr/>
            </a:pPr>
            <a:r>
              <a:rPr lang="en-US" sz="1000" dirty="0"/>
              <a:t>PAF, thromboxane</a:t>
            </a:r>
          </a:p>
        </p:txBody>
      </p:sp>
      <p:sp>
        <p:nvSpPr>
          <p:cNvPr id="33797" name="TextBox 5"/>
          <p:cNvSpPr txBox="1">
            <a:spLocks noChangeArrowheads="1"/>
          </p:cNvSpPr>
          <p:nvPr/>
        </p:nvSpPr>
        <p:spPr bwMode="auto">
          <a:xfrm>
            <a:off x="415925" y="6339660"/>
            <a:ext cx="3733800" cy="338137"/>
          </a:xfrm>
          <a:prstGeom prst="rect">
            <a:avLst/>
          </a:prstGeom>
          <a:noFill/>
          <a:ln w="9525">
            <a:noFill/>
            <a:miter lim="800000"/>
            <a:headEnd/>
            <a:tailEnd/>
          </a:ln>
        </p:spPr>
        <p:txBody>
          <a:bodyPr>
            <a:spAutoFit/>
          </a:bodyPr>
          <a:lstStyle/>
          <a:p>
            <a:r>
              <a:rPr lang="en-US" sz="800" dirty="0" err="1">
                <a:latin typeface="Constantia" pitchFamily="18" charset="0"/>
              </a:rPr>
              <a:t>Theoharides</a:t>
            </a:r>
            <a:r>
              <a:rPr lang="en-US" sz="800" dirty="0">
                <a:latin typeface="Constantia" pitchFamily="18" charset="0"/>
              </a:rPr>
              <a:t> TC </a:t>
            </a:r>
            <a:r>
              <a:rPr lang="en-US" sz="800" i="1" dirty="0">
                <a:latin typeface="Constantia" pitchFamily="18" charset="0"/>
              </a:rPr>
              <a:t>et al.</a:t>
            </a:r>
            <a:r>
              <a:rPr lang="en-US" sz="800" dirty="0">
                <a:latin typeface="Constantia" pitchFamily="18" charset="0"/>
              </a:rPr>
              <a:t> Differential release of mast cell mediators and the pathogenesis of inflammation. </a:t>
            </a:r>
            <a:r>
              <a:rPr lang="en-US" sz="800" i="1" dirty="0">
                <a:latin typeface="Constantia" pitchFamily="18" charset="0"/>
              </a:rPr>
              <a:t>Immunological Reviews</a:t>
            </a:r>
            <a:r>
              <a:rPr lang="en-US" sz="800" dirty="0">
                <a:latin typeface="Constantia" pitchFamily="18" charset="0"/>
              </a:rPr>
              <a:t> 2007;217(1):65-78.</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23007"/>
            <a:ext cx="8229600" cy="770487"/>
          </a:xfrm>
        </p:spPr>
        <p:txBody>
          <a:bodyPr>
            <a:normAutofit fontScale="90000"/>
          </a:bodyPr>
          <a:lstStyle/>
          <a:p>
            <a:pPr eaLnBrk="1" fontAlgn="auto" hangingPunct="1">
              <a:spcAft>
                <a:spcPts val="0"/>
              </a:spcAft>
              <a:defRPr/>
            </a:pPr>
            <a:r>
              <a:rPr lang="en-US" dirty="0"/>
              <a:t>Criteria for Systemic </a:t>
            </a:r>
            <a:r>
              <a:rPr lang="en-US" dirty="0" err="1"/>
              <a:t>Mastocytosis</a:t>
            </a:r>
            <a:endParaRPr lang="en-US" dirty="0"/>
          </a:p>
        </p:txBody>
      </p:sp>
      <p:sp>
        <p:nvSpPr>
          <p:cNvPr id="3" name="Content Placeholder 2"/>
          <p:cNvSpPr>
            <a:spLocks noGrp="1"/>
          </p:cNvSpPr>
          <p:nvPr>
            <p:ph idx="1"/>
          </p:nvPr>
        </p:nvSpPr>
        <p:spPr>
          <a:xfrm>
            <a:off x="292100" y="1555928"/>
            <a:ext cx="8851900" cy="4844060"/>
          </a:xfrm>
        </p:spPr>
        <p:txBody>
          <a:bodyPr>
            <a:normAutofit fontScale="85000" lnSpcReduction="10000"/>
          </a:bodyPr>
          <a:lstStyle/>
          <a:p>
            <a:pPr marL="274320" lvl="1" indent="-274320" eaLnBrk="1" fontAlgn="auto" hangingPunct="1">
              <a:spcAft>
                <a:spcPts val="0"/>
              </a:spcAft>
              <a:buClr>
                <a:schemeClr val="accent3"/>
              </a:buClr>
              <a:buSzPct val="95000"/>
              <a:buFont typeface="Wingdings 2"/>
              <a:buChar char=""/>
              <a:defRPr/>
            </a:pPr>
            <a:r>
              <a:rPr lang="en-US" sz="2800" dirty="0"/>
              <a:t>WHO ’16: </a:t>
            </a:r>
            <a:r>
              <a:rPr lang="en-US" dirty="0" err="1"/>
              <a:t>Indol</a:t>
            </a:r>
            <a:r>
              <a:rPr lang="en-US" dirty="0"/>
              <a:t>. SM, </a:t>
            </a:r>
            <a:r>
              <a:rPr lang="en-US" dirty="0" err="1"/>
              <a:t>smold</a:t>
            </a:r>
            <a:r>
              <a:rPr lang="en-US" dirty="0"/>
              <a:t>. SM, SM-AHN, aggressive SM, MC leukemia</a:t>
            </a:r>
            <a:endParaRPr lang="en-US" sz="2800" dirty="0"/>
          </a:p>
          <a:p>
            <a:pPr marL="640080" lvl="1" indent="-246888" eaLnBrk="1" fontAlgn="auto" hangingPunct="1">
              <a:spcAft>
                <a:spcPts val="0"/>
              </a:spcAft>
              <a:buFont typeface="Wingdings 2"/>
              <a:buChar char=""/>
              <a:defRPr/>
            </a:pPr>
            <a:r>
              <a:rPr lang="en-US" dirty="0"/>
              <a:t>1 major + 1 minor, or 3+ minor criteria</a:t>
            </a:r>
          </a:p>
          <a:p>
            <a:pPr marL="640080" lvl="1" indent="-246888" eaLnBrk="1" fontAlgn="auto" hangingPunct="1">
              <a:spcAft>
                <a:spcPts val="0"/>
              </a:spcAft>
              <a:buFont typeface="Wingdings 2"/>
              <a:buChar char=""/>
              <a:defRPr/>
            </a:pPr>
            <a:r>
              <a:rPr lang="en-US" dirty="0"/>
              <a:t>Only major criterion: “Multifocal, dense infiltrates of mast cells consisting of 15 or more mast cells in aggregates detected in sections of bone marrow and/or other </a:t>
            </a:r>
            <a:r>
              <a:rPr lang="en-US" dirty="0" err="1"/>
              <a:t>extracutaneous</a:t>
            </a:r>
            <a:r>
              <a:rPr lang="en-US" dirty="0"/>
              <a:t> organs, confirmed by </a:t>
            </a:r>
            <a:r>
              <a:rPr lang="en-US" dirty="0" err="1"/>
              <a:t>tryptase</a:t>
            </a:r>
            <a:r>
              <a:rPr lang="en-US" dirty="0"/>
              <a:t> immunohistochemistry or other special stains”</a:t>
            </a:r>
          </a:p>
          <a:p>
            <a:pPr marL="640080" lvl="1" indent="-246888" eaLnBrk="1" fontAlgn="auto" hangingPunct="1">
              <a:spcAft>
                <a:spcPts val="0"/>
              </a:spcAft>
              <a:buFont typeface="Wingdings 2"/>
              <a:buChar char=""/>
              <a:defRPr/>
            </a:pPr>
            <a:r>
              <a:rPr lang="en-US" dirty="0"/>
              <a:t>4 minor criteria:</a:t>
            </a:r>
          </a:p>
          <a:p>
            <a:pPr lvl="2" indent="-246888" eaLnBrk="1" fontAlgn="auto" hangingPunct="1">
              <a:spcAft>
                <a:spcPts val="0"/>
              </a:spcAft>
              <a:buFont typeface="Wingdings 2"/>
              <a:buChar char=""/>
              <a:defRPr/>
            </a:pPr>
            <a:r>
              <a:rPr lang="en-US" sz="2000" dirty="0"/>
              <a:t>More than 25% of MCs in biopsy sections or bone marrow aspirate smears showing spindle shape or atypical morphology</a:t>
            </a:r>
          </a:p>
          <a:p>
            <a:pPr lvl="2" indent="-246888" eaLnBrk="1" fontAlgn="auto" hangingPunct="1">
              <a:spcAft>
                <a:spcPts val="0"/>
              </a:spcAft>
              <a:buFont typeface="Wingdings 2"/>
              <a:buChar char=""/>
              <a:defRPr/>
            </a:pPr>
            <a:r>
              <a:rPr lang="en-US" sz="2000" dirty="0"/>
              <a:t>Expression of CD2 and/or CD25 by marrow, blood, or </a:t>
            </a:r>
            <a:r>
              <a:rPr lang="en-US" sz="2000" dirty="0" err="1"/>
              <a:t>extracutaneous</a:t>
            </a:r>
            <a:r>
              <a:rPr lang="en-US" sz="2000" dirty="0"/>
              <a:t> organs MCs</a:t>
            </a:r>
          </a:p>
          <a:p>
            <a:pPr lvl="2" indent="-246888" eaLnBrk="1" fontAlgn="auto" hangingPunct="1">
              <a:spcAft>
                <a:spcPts val="0"/>
              </a:spcAft>
              <a:buFont typeface="Wingdings 2"/>
              <a:buChar char=""/>
              <a:defRPr/>
            </a:pPr>
            <a:r>
              <a:rPr lang="en-US" sz="2000" dirty="0"/>
              <a:t>KIT codon 816 mutation in bone marrow, blood, or other </a:t>
            </a:r>
            <a:r>
              <a:rPr lang="en-US" sz="2000" dirty="0" err="1"/>
              <a:t>extracutaneous</a:t>
            </a:r>
            <a:r>
              <a:rPr lang="en-US" sz="2000" dirty="0"/>
              <a:t> organs</a:t>
            </a:r>
          </a:p>
          <a:p>
            <a:pPr lvl="3" indent="-246888" eaLnBrk="1" fontAlgn="auto" hangingPunct="1">
              <a:spcAft>
                <a:spcPts val="0"/>
              </a:spcAft>
              <a:buFont typeface="Wingdings 2"/>
              <a:buChar char=""/>
              <a:defRPr/>
            </a:pPr>
            <a:r>
              <a:rPr lang="en-US" sz="1900" dirty="0"/>
              <a:t>Different KIT mutations </a:t>
            </a:r>
            <a:r>
              <a:rPr lang="en-US" sz="1900" dirty="0">
                <a:sym typeface="Symbol"/>
              </a:rPr>
              <a:t> different phenotypes</a:t>
            </a:r>
            <a:endParaRPr lang="en-US" sz="1900" dirty="0"/>
          </a:p>
          <a:p>
            <a:pPr marL="1463358" lvl="4" indent="-210312" eaLnBrk="1" fontAlgn="auto" hangingPunct="1">
              <a:spcAft>
                <a:spcPts val="0"/>
              </a:spcAft>
              <a:buClr>
                <a:schemeClr val="accent3"/>
              </a:buClr>
              <a:buFont typeface="Wingdings 2"/>
              <a:buChar char=""/>
              <a:defRPr/>
            </a:pPr>
            <a:r>
              <a:rPr lang="en-US" sz="1800" dirty="0"/>
              <a:t>D816V: MC clusters, spindle forms, expression of CD25, histamine, CPA, etc.</a:t>
            </a:r>
          </a:p>
          <a:p>
            <a:pPr marL="1463358" lvl="4" indent="-210312" eaLnBrk="1" fontAlgn="auto" hangingPunct="1">
              <a:spcAft>
                <a:spcPts val="0"/>
              </a:spcAft>
              <a:buClr>
                <a:schemeClr val="accent3"/>
              </a:buClr>
              <a:buFont typeface="Wingdings 2"/>
              <a:buChar char=""/>
              <a:defRPr/>
            </a:pPr>
            <a:r>
              <a:rPr lang="en-US" sz="1800" dirty="0"/>
              <a:t>Extracellular domain: AKT activation</a:t>
            </a:r>
            <a:endParaRPr lang="en-US" sz="1900" dirty="0"/>
          </a:p>
          <a:p>
            <a:pPr lvl="2" indent="-246888" eaLnBrk="1" fontAlgn="auto" hangingPunct="1">
              <a:spcAft>
                <a:spcPts val="0"/>
              </a:spcAft>
              <a:buFont typeface="Wingdings 2"/>
              <a:buChar char=""/>
              <a:defRPr/>
            </a:pPr>
            <a:r>
              <a:rPr lang="en-US" sz="2000" dirty="0"/>
              <a:t>Serum total </a:t>
            </a:r>
            <a:r>
              <a:rPr lang="en-US" sz="2000" dirty="0" err="1"/>
              <a:t>tryptase</a:t>
            </a:r>
            <a:r>
              <a:rPr lang="en-US" sz="2000" dirty="0"/>
              <a:t> (25% of MC protein!) persistently &gt; 20 </a:t>
            </a:r>
            <a:r>
              <a:rPr lang="en-US" sz="2000" dirty="0" err="1"/>
              <a:t>ng</a:t>
            </a:r>
            <a:r>
              <a:rPr lang="en-US" sz="2000" dirty="0"/>
              <a:t>/ml</a:t>
            </a:r>
          </a:p>
        </p:txBody>
      </p:sp>
      <p:sp>
        <p:nvSpPr>
          <p:cNvPr id="38915" name="TextBox 3"/>
          <p:cNvSpPr txBox="1">
            <a:spLocks noChangeArrowheads="1"/>
          </p:cNvSpPr>
          <p:nvPr/>
        </p:nvSpPr>
        <p:spPr bwMode="auto">
          <a:xfrm>
            <a:off x="4549" y="5927716"/>
            <a:ext cx="9144000" cy="830997"/>
          </a:xfrm>
          <a:prstGeom prst="rect">
            <a:avLst/>
          </a:prstGeom>
          <a:noFill/>
          <a:ln w="9525">
            <a:noFill/>
            <a:miter lim="800000"/>
            <a:headEnd/>
            <a:tailEnd/>
          </a:ln>
        </p:spPr>
        <p:txBody>
          <a:bodyPr>
            <a:spAutoFit/>
          </a:bodyPr>
          <a:lstStyle/>
          <a:p>
            <a:r>
              <a:rPr lang="en-US" sz="800" dirty="0">
                <a:latin typeface="Constantia" pitchFamily="18" charset="0"/>
              </a:rPr>
              <a:t>Arber DA et al.  The 2016 revision to the World Health Organization classification of myeloid neoplasms and acute leukemia.  </a:t>
            </a:r>
            <a:r>
              <a:rPr lang="en-US" sz="800" i="1" dirty="0">
                <a:latin typeface="Constantia" pitchFamily="18" charset="0"/>
              </a:rPr>
              <a:t>Blood</a:t>
            </a:r>
            <a:r>
              <a:rPr lang="en-US" sz="800" dirty="0">
                <a:latin typeface="Constantia" pitchFamily="18" charset="0"/>
              </a:rPr>
              <a:t> 2016;127:2391-2405.</a:t>
            </a:r>
          </a:p>
          <a:p>
            <a:r>
              <a:rPr lang="en-US" sz="800" dirty="0" err="1">
                <a:latin typeface="Constantia" pitchFamily="18" charset="0"/>
              </a:rPr>
              <a:t>Mayerhofer</a:t>
            </a:r>
            <a:r>
              <a:rPr lang="en-US" sz="800" dirty="0">
                <a:latin typeface="Constantia" pitchFamily="18" charset="0"/>
              </a:rPr>
              <a:t> M </a:t>
            </a:r>
            <a:r>
              <a:rPr lang="en-US" sz="800" i="1" dirty="0">
                <a:latin typeface="Constantia" pitchFamily="18" charset="0"/>
              </a:rPr>
              <a:t>et al.</a:t>
            </a:r>
            <a:r>
              <a:rPr lang="en-US" sz="800" dirty="0">
                <a:latin typeface="Constantia" pitchFamily="18" charset="0"/>
              </a:rPr>
              <a:t>  Unique effects of KIT D816V in BaF3 cells: induction of cluster formation, histamine synthesis, and early mast cell differentiation antigens.  </a:t>
            </a:r>
            <a:r>
              <a:rPr lang="en-US" sz="800" i="1" dirty="0">
                <a:latin typeface="Constantia" pitchFamily="18" charset="0"/>
              </a:rPr>
              <a:t>J </a:t>
            </a:r>
            <a:r>
              <a:rPr lang="en-US" sz="800" i="1" dirty="0" err="1">
                <a:latin typeface="Constantia" pitchFamily="18" charset="0"/>
              </a:rPr>
              <a:t>Immunol</a:t>
            </a:r>
            <a:r>
              <a:rPr lang="en-US" sz="800" dirty="0">
                <a:latin typeface="Constantia" pitchFamily="18" charset="0"/>
              </a:rPr>
              <a:t> 2008;180:5466-5476.</a:t>
            </a:r>
          </a:p>
          <a:p>
            <a:r>
              <a:rPr lang="en-US" sz="800" dirty="0" err="1">
                <a:latin typeface="Constantia" pitchFamily="18" charset="0"/>
              </a:rPr>
              <a:t>Teodosio</a:t>
            </a:r>
            <a:r>
              <a:rPr lang="en-US" sz="800" dirty="0">
                <a:latin typeface="Constantia" pitchFamily="18" charset="0"/>
              </a:rPr>
              <a:t> C </a:t>
            </a:r>
            <a:r>
              <a:rPr lang="en-US" sz="800" i="1" dirty="0">
                <a:latin typeface="Constantia" pitchFamily="18" charset="0"/>
              </a:rPr>
              <a:t>et al. </a:t>
            </a:r>
            <a:r>
              <a:rPr lang="en-US" sz="800" dirty="0">
                <a:latin typeface="Constantia" pitchFamily="18" charset="0"/>
              </a:rPr>
              <a:t> Mast cells from different molecular and prognostic subtypes of systemic </a:t>
            </a:r>
            <a:r>
              <a:rPr lang="en-US" sz="800" dirty="0" err="1">
                <a:latin typeface="Constantia" pitchFamily="18" charset="0"/>
              </a:rPr>
              <a:t>mastocytosis</a:t>
            </a:r>
            <a:r>
              <a:rPr lang="en-US" sz="800" dirty="0">
                <a:latin typeface="Constantia" pitchFamily="18" charset="0"/>
              </a:rPr>
              <a:t> display distinct </a:t>
            </a:r>
            <a:r>
              <a:rPr lang="en-US" sz="800" dirty="0" err="1">
                <a:latin typeface="Constantia" pitchFamily="18" charset="0"/>
              </a:rPr>
              <a:t>immunophenotypes</a:t>
            </a:r>
            <a:r>
              <a:rPr lang="en-US" sz="800" dirty="0">
                <a:latin typeface="Constantia" pitchFamily="18" charset="0"/>
              </a:rPr>
              <a:t>.  </a:t>
            </a:r>
            <a:r>
              <a:rPr lang="en-US" sz="800" i="1" dirty="0">
                <a:latin typeface="Constantia" pitchFamily="18" charset="0"/>
              </a:rPr>
              <a:t>J Allergy </a:t>
            </a:r>
            <a:r>
              <a:rPr lang="en-US" sz="800" i="1" dirty="0" err="1">
                <a:latin typeface="Constantia" pitchFamily="18" charset="0"/>
              </a:rPr>
              <a:t>Clin</a:t>
            </a:r>
            <a:r>
              <a:rPr lang="en-US" sz="800" i="1" dirty="0">
                <a:latin typeface="Constantia" pitchFamily="18" charset="0"/>
              </a:rPr>
              <a:t> </a:t>
            </a:r>
            <a:r>
              <a:rPr lang="en-US" sz="800" i="1" dirty="0" err="1">
                <a:latin typeface="Constantia" pitchFamily="18" charset="0"/>
              </a:rPr>
              <a:t>Immunol</a:t>
            </a:r>
            <a:r>
              <a:rPr lang="en-US" sz="800" dirty="0">
                <a:latin typeface="Constantia" pitchFamily="18" charset="0"/>
              </a:rPr>
              <a:t> 2010;125:719-726.e4.</a:t>
            </a:r>
          </a:p>
          <a:p>
            <a:r>
              <a:rPr lang="en-US" sz="800" dirty="0">
                <a:latin typeface="Constantia" pitchFamily="18" charset="0"/>
              </a:rPr>
              <a:t>Yang Y </a:t>
            </a:r>
            <a:r>
              <a:rPr lang="en-US" sz="800" i="1" dirty="0">
                <a:latin typeface="Constantia" pitchFamily="18" charset="0"/>
              </a:rPr>
              <a:t>et al.</a:t>
            </a:r>
            <a:r>
              <a:rPr lang="en-US" sz="800" dirty="0">
                <a:latin typeface="Constantia" pitchFamily="18" charset="0"/>
              </a:rPr>
              <a:t>  Pediatric </a:t>
            </a:r>
            <a:r>
              <a:rPr lang="en-US" sz="800" dirty="0" err="1">
                <a:latin typeface="Constantia" pitchFamily="18" charset="0"/>
              </a:rPr>
              <a:t>mastocytosis</a:t>
            </a:r>
            <a:r>
              <a:rPr lang="en-US" sz="800" dirty="0">
                <a:latin typeface="Constantia" pitchFamily="18" charset="0"/>
              </a:rPr>
              <a:t>-associated KIT extracellular domain mutations exhibit different functional and signaling properties…  </a:t>
            </a:r>
            <a:r>
              <a:rPr lang="en-US" sz="800" i="1" dirty="0">
                <a:latin typeface="Constantia" pitchFamily="18" charset="0"/>
              </a:rPr>
              <a:t>Blood</a:t>
            </a:r>
            <a:r>
              <a:rPr lang="en-US" sz="800" dirty="0">
                <a:latin typeface="Constantia" pitchFamily="18" charset="0"/>
              </a:rPr>
              <a:t> 2010 Aug 19, 116(7):1114-1123.</a:t>
            </a:r>
          </a:p>
          <a:p>
            <a:r>
              <a:rPr lang="en-US" sz="800" dirty="0">
                <a:latin typeface="Constantia" pitchFamily="18" charset="0"/>
              </a:rPr>
              <a:t>Alvarez-</a:t>
            </a:r>
            <a:r>
              <a:rPr lang="en-US" sz="800" dirty="0" err="1">
                <a:latin typeface="Constantia" pitchFamily="18" charset="0"/>
              </a:rPr>
              <a:t>Twose</a:t>
            </a:r>
            <a:r>
              <a:rPr lang="en-US" sz="800" dirty="0">
                <a:latin typeface="Constantia" pitchFamily="18" charset="0"/>
              </a:rPr>
              <a:t> I </a:t>
            </a:r>
            <a:r>
              <a:rPr lang="en-US" sz="800" i="1" dirty="0">
                <a:latin typeface="Constantia" pitchFamily="18" charset="0"/>
              </a:rPr>
              <a:t>et al.</a:t>
            </a:r>
            <a:r>
              <a:rPr lang="en-US" sz="800" dirty="0">
                <a:latin typeface="Constantia" pitchFamily="18" charset="0"/>
              </a:rPr>
              <a:t>  Clinical, biological, and molecular characteristics of clonal mast cell disorders presenting with systemic mast cell activation symptoms.  </a:t>
            </a:r>
            <a:r>
              <a:rPr lang="en-US" sz="800" i="1" dirty="0">
                <a:latin typeface="Constantia" pitchFamily="18" charset="0"/>
              </a:rPr>
              <a:t>J Allergy </a:t>
            </a:r>
            <a:r>
              <a:rPr lang="en-US" sz="800" i="1" dirty="0" err="1">
                <a:latin typeface="Constantia" pitchFamily="18" charset="0"/>
              </a:rPr>
              <a:t>Clin</a:t>
            </a:r>
            <a:r>
              <a:rPr lang="en-US" sz="800" i="1" dirty="0">
                <a:latin typeface="Constantia" pitchFamily="18" charset="0"/>
              </a:rPr>
              <a:t> </a:t>
            </a:r>
            <a:r>
              <a:rPr lang="en-US" sz="800" i="1" dirty="0" err="1">
                <a:latin typeface="Constantia" pitchFamily="18" charset="0"/>
              </a:rPr>
              <a:t>Immunol</a:t>
            </a:r>
            <a:r>
              <a:rPr lang="en-US" sz="800" dirty="0">
                <a:latin typeface="Constantia" pitchFamily="18" charset="0"/>
              </a:rPr>
              <a:t> 2010;125:1269-1278.e2.</a:t>
            </a:r>
          </a:p>
          <a:p>
            <a:r>
              <a:rPr lang="en-US" sz="800" dirty="0">
                <a:latin typeface="Constantia" pitchFamily="18" charset="0"/>
              </a:rPr>
              <a:t>Schwartz LB </a:t>
            </a:r>
            <a:r>
              <a:rPr lang="en-US" sz="800" i="1" dirty="0">
                <a:latin typeface="Constantia" pitchFamily="18" charset="0"/>
              </a:rPr>
              <a:t>et al.</a:t>
            </a:r>
            <a:r>
              <a:rPr lang="en-US" sz="800" dirty="0">
                <a:latin typeface="Constantia" pitchFamily="18" charset="0"/>
              </a:rPr>
              <a:t>  Quantitation of histamine, </a:t>
            </a:r>
            <a:r>
              <a:rPr lang="en-US" sz="800" dirty="0" err="1">
                <a:latin typeface="Constantia" pitchFamily="18" charset="0"/>
              </a:rPr>
              <a:t>tryptase</a:t>
            </a:r>
            <a:r>
              <a:rPr lang="en-US" sz="800" dirty="0">
                <a:latin typeface="Constantia" pitchFamily="18" charset="0"/>
              </a:rPr>
              <a:t>, and </a:t>
            </a:r>
            <a:r>
              <a:rPr lang="en-US" sz="800" dirty="0" err="1">
                <a:latin typeface="Constantia" pitchFamily="18" charset="0"/>
              </a:rPr>
              <a:t>chymase</a:t>
            </a:r>
            <a:r>
              <a:rPr lang="en-US" sz="800" dirty="0">
                <a:latin typeface="Constantia" pitchFamily="18" charset="0"/>
              </a:rPr>
              <a:t> in dispersed human T and TC mast cells.  </a:t>
            </a:r>
            <a:r>
              <a:rPr lang="en-US" sz="800" i="1" dirty="0">
                <a:latin typeface="Constantia" pitchFamily="18" charset="0"/>
              </a:rPr>
              <a:t>J </a:t>
            </a:r>
            <a:r>
              <a:rPr lang="en-US" sz="800" i="1" dirty="0" err="1">
                <a:latin typeface="Constantia" pitchFamily="18" charset="0"/>
              </a:rPr>
              <a:t>Immunol</a:t>
            </a:r>
            <a:r>
              <a:rPr lang="en-US" sz="800" dirty="0">
                <a:latin typeface="Constantia" pitchFamily="18" charset="0"/>
              </a:rPr>
              <a:t> 1987;138(8):2611-2615.</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3697"/>
            <a:ext cx="8229600" cy="1143000"/>
          </a:xfrm>
        </p:spPr>
        <p:txBody>
          <a:bodyPr/>
          <a:lstStyle/>
          <a:p>
            <a:r>
              <a:rPr lang="en-US" dirty="0"/>
              <a:t>The Problem</a:t>
            </a:r>
          </a:p>
        </p:txBody>
      </p:sp>
      <p:pic>
        <p:nvPicPr>
          <p:cNvPr id="1026" name="Picture 2" descr="http://www.whattofix.com/images/BlindMenElephan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7070" y="1338353"/>
            <a:ext cx="7362825" cy="5267325"/>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a:off x="3556002" y="1748428"/>
            <a:ext cx="179753"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059358" y="3487351"/>
            <a:ext cx="179753"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498126" y="3323227"/>
            <a:ext cx="179753"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7569202" y="3682736"/>
            <a:ext cx="179753"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684587" y="6089875"/>
            <a:ext cx="179753"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287113" y="5917935"/>
            <a:ext cx="179753"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145695" y="2041505"/>
            <a:ext cx="57443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574804" y="3796059"/>
            <a:ext cx="746365"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864340" y="6089875"/>
            <a:ext cx="746365"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77879" y="3323227"/>
            <a:ext cx="636952"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295666" y="3995460"/>
            <a:ext cx="715103"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849454" y="6226752"/>
            <a:ext cx="715103"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696680" y="1539800"/>
            <a:ext cx="3044423" cy="400110"/>
          </a:xfrm>
          <a:prstGeom prst="rect">
            <a:avLst/>
          </a:prstGeom>
          <a:noFill/>
        </p:spPr>
        <p:txBody>
          <a:bodyPr wrap="none" rtlCol="0">
            <a:spAutoFit/>
          </a:bodyPr>
          <a:lstStyle/>
          <a:p>
            <a:r>
              <a:rPr lang="en-US" sz="2000" dirty="0">
                <a:latin typeface="Times New Roman" pitchFamily="18" charset="0"/>
                <a:cs typeface="Times New Roman" pitchFamily="18" charset="0"/>
              </a:rPr>
              <a:t>Chronic Fatigue Syndrome!</a:t>
            </a:r>
          </a:p>
        </p:txBody>
      </p:sp>
      <p:sp>
        <p:nvSpPr>
          <p:cNvPr id="25" name="TextBox 24"/>
          <p:cNvSpPr txBox="1"/>
          <p:nvPr/>
        </p:nvSpPr>
        <p:spPr>
          <a:xfrm>
            <a:off x="6048940" y="2786350"/>
            <a:ext cx="1648208" cy="400110"/>
          </a:xfrm>
          <a:prstGeom prst="rect">
            <a:avLst/>
          </a:prstGeom>
          <a:noFill/>
        </p:spPr>
        <p:txBody>
          <a:bodyPr wrap="none" rtlCol="0">
            <a:spAutoFit/>
          </a:bodyPr>
          <a:lstStyle/>
          <a:p>
            <a:r>
              <a:rPr lang="en-US" sz="2000" dirty="0">
                <a:latin typeface="Times New Roman" pitchFamily="18" charset="0"/>
                <a:cs typeface="Times New Roman" pitchFamily="18" charset="0"/>
              </a:rPr>
              <a:t>Fibromyalgia!</a:t>
            </a:r>
          </a:p>
        </p:txBody>
      </p:sp>
      <p:sp>
        <p:nvSpPr>
          <p:cNvPr id="26" name="TextBox 25"/>
          <p:cNvSpPr txBox="1"/>
          <p:nvPr/>
        </p:nvSpPr>
        <p:spPr>
          <a:xfrm>
            <a:off x="7786333" y="3158617"/>
            <a:ext cx="1279517" cy="707886"/>
          </a:xfrm>
          <a:prstGeom prst="rect">
            <a:avLst/>
          </a:prstGeom>
          <a:noFill/>
        </p:spPr>
        <p:txBody>
          <a:bodyPr wrap="none" rtlCol="0">
            <a:spAutoFit/>
          </a:bodyPr>
          <a:lstStyle/>
          <a:p>
            <a:pPr algn="ctr"/>
            <a:r>
              <a:rPr lang="en-US" sz="2000" dirty="0">
                <a:latin typeface="Times New Roman" pitchFamily="18" charset="0"/>
                <a:cs typeface="Times New Roman" pitchFamily="18" charset="0"/>
              </a:rPr>
              <a:t>Refractory</a:t>
            </a:r>
          </a:p>
          <a:p>
            <a:pPr algn="ctr"/>
            <a:r>
              <a:rPr lang="en-US" sz="2000" dirty="0">
                <a:latin typeface="Times New Roman" pitchFamily="18" charset="0"/>
                <a:cs typeface="Times New Roman" pitchFamily="18" charset="0"/>
              </a:rPr>
              <a:t>GERD!</a:t>
            </a:r>
          </a:p>
        </p:txBody>
      </p:sp>
      <p:sp>
        <p:nvSpPr>
          <p:cNvPr id="27" name="TextBox 26"/>
          <p:cNvSpPr txBox="1"/>
          <p:nvPr/>
        </p:nvSpPr>
        <p:spPr>
          <a:xfrm>
            <a:off x="2196129" y="3264610"/>
            <a:ext cx="898003" cy="400110"/>
          </a:xfrm>
          <a:prstGeom prst="rect">
            <a:avLst/>
          </a:prstGeom>
          <a:noFill/>
        </p:spPr>
        <p:txBody>
          <a:bodyPr wrap="none" rtlCol="0">
            <a:spAutoFit/>
          </a:bodyPr>
          <a:lstStyle/>
          <a:p>
            <a:r>
              <a:rPr lang="en-US" sz="2000" dirty="0">
                <a:latin typeface="Times New Roman" pitchFamily="18" charset="0"/>
                <a:cs typeface="Times New Roman" pitchFamily="18" charset="0"/>
              </a:rPr>
              <a:t>POTS!</a:t>
            </a:r>
          </a:p>
        </p:txBody>
      </p:sp>
      <p:sp>
        <p:nvSpPr>
          <p:cNvPr id="28" name="TextBox 27"/>
          <p:cNvSpPr txBox="1"/>
          <p:nvPr/>
        </p:nvSpPr>
        <p:spPr>
          <a:xfrm>
            <a:off x="5425937" y="5689765"/>
            <a:ext cx="3572068" cy="1015663"/>
          </a:xfrm>
          <a:prstGeom prst="rect">
            <a:avLst/>
          </a:prstGeom>
          <a:noFill/>
        </p:spPr>
        <p:txBody>
          <a:bodyPr wrap="none" rtlCol="0">
            <a:spAutoFit/>
          </a:bodyPr>
          <a:lstStyle/>
          <a:p>
            <a:r>
              <a:rPr lang="en-US" sz="2000" dirty="0">
                <a:latin typeface="Times New Roman" pitchFamily="18" charset="0"/>
                <a:cs typeface="Times New Roman" pitchFamily="18" charset="0"/>
              </a:rPr>
              <a:t>Granuloma </a:t>
            </a:r>
            <a:r>
              <a:rPr lang="en-US" sz="2000" dirty="0" err="1">
                <a:latin typeface="Times New Roman" pitchFamily="18" charset="0"/>
                <a:cs typeface="Times New Roman" pitchFamily="18" charset="0"/>
              </a:rPr>
              <a:t>Annulare</a:t>
            </a:r>
            <a:r>
              <a:rPr lang="en-US" sz="2000" dirty="0">
                <a:latin typeface="Times New Roman" pitchFamily="18" charset="0"/>
                <a:cs typeface="Times New Roman" pitchFamily="18" charset="0"/>
              </a:rPr>
              <a:t>, or Chronic</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   Inflammatory Demyelinating</a:t>
            </a:r>
          </a:p>
          <a:p>
            <a:r>
              <a:rPr lang="en-US" sz="2000" dirty="0">
                <a:latin typeface="Times New Roman" pitchFamily="18" charset="0"/>
                <a:cs typeface="Times New Roman" pitchFamily="18" charset="0"/>
              </a:rPr>
              <a:t>   Polyneuropathy, or…or…or…!</a:t>
            </a:r>
          </a:p>
        </p:txBody>
      </p:sp>
      <p:sp>
        <p:nvSpPr>
          <p:cNvPr id="29" name="TextBox 28"/>
          <p:cNvSpPr txBox="1"/>
          <p:nvPr/>
        </p:nvSpPr>
        <p:spPr>
          <a:xfrm>
            <a:off x="3279186" y="5561899"/>
            <a:ext cx="1031051" cy="707886"/>
          </a:xfrm>
          <a:prstGeom prst="rect">
            <a:avLst/>
          </a:prstGeom>
          <a:noFill/>
        </p:spPr>
        <p:txBody>
          <a:bodyPr wrap="none" rtlCol="0">
            <a:spAutoFit/>
          </a:bodyPr>
          <a:lstStyle/>
          <a:p>
            <a:pPr algn="r"/>
            <a:r>
              <a:rPr lang="en-US" sz="2000" dirty="0">
                <a:latin typeface="Times New Roman" pitchFamily="18" charset="0"/>
                <a:cs typeface="Times New Roman" pitchFamily="18" charset="0"/>
              </a:rPr>
              <a:t>Just Old</a:t>
            </a:r>
          </a:p>
          <a:p>
            <a:pPr algn="r"/>
            <a:r>
              <a:rPr lang="en-US" sz="2000" dirty="0">
                <a:latin typeface="Times New Roman" pitchFamily="18" charset="0"/>
                <a:cs typeface="Times New Roman" pitchFamily="18" charset="0"/>
              </a:rPr>
              <a:t>Age!</a:t>
            </a:r>
          </a:p>
        </p:txBody>
      </p:sp>
    </p:spTree>
    <p:custDataLst>
      <p:tags r:id="rId1"/>
    </p:custDataLst>
    <p:extLst>
      <p:ext uri="{BB962C8B-B14F-4D97-AF65-F5344CB8AC3E}">
        <p14:creationId xmlns:p14="http://schemas.microsoft.com/office/powerpoint/2010/main" val="7502271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8280"/>
            <a:ext cx="6296770" cy="6001379"/>
          </a:xfrm>
        </p:spPr>
        <p:txBody>
          <a:bodyPr/>
          <a:lstStyle/>
          <a:p>
            <a:pPr eaLnBrk="1" fontAlgn="auto" hangingPunct="1">
              <a:spcAft>
                <a:spcPts val="0"/>
              </a:spcAft>
              <a:defRPr/>
            </a:pPr>
            <a:r>
              <a:rPr dirty="0"/>
              <a:t>What to do when it behaves like mast cell disease but isn’t allergic disease or </a:t>
            </a:r>
            <a:r>
              <a:rPr dirty="0" err="1"/>
              <a:t>mastocytosis</a:t>
            </a:r>
            <a:r>
              <a:rPr dirty="0"/>
              <a:t>:</a:t>
            </a:r>
            <a:br>
              <a:rPr dirty="0"/>
            </a:br>
            <a:r>
              <a:rPr dirty="0"/>
              <a:t>Consider mast cell activation syndrome</a:t>
            </a:r>
          </a:p>
        </p:txBody>
      </p:sp>
      <p:pic>
        <p:nvPicPr>
          <p:cNvPr id="1028" name="Picture 4" descr="Make way for the duck!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58191" y="2142698"/>
            <a:ext cx="2353215" cy="285238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457200" y="277586"/>
            <a:ext cx="8229600" cy="1143000"/>
          </a:xfrm>
        </p:spPr>
        <p:txBody>
          <a:bodyPr/>
          <a:lstStyle/>
          <a:p>
            <a:pPr eaLnBrk="1" hangingPunct="1"/>
            <a:r>
              <a:rPr lang="en-US" dirty="0"/>
              <a:t>Proposed Criteria for MCAS</a:t>
            </a:r>
          </a:p>
        </p:txBody>
      </p:sp>
      <p:sp>
        <p:nvSpPr>
          <p:cNvPr id="3" name="Content Placeholder 2"/>
          <p:cNvSpPr>
            <a:spLocks noGrp="1"/>
          </p:cNvSpPr>
          <p:nvPr>
            <p:ph idx="1"/>
          </p:nvPr>
        </p:nvSpPr>
        <p:spPr>
          <a:xfrm>
            <a:off x="401542" y="1376893"/>
            <a:ext cx="8814020" cy="4754859"/>
          </a:xfrm>
        </p:spPr>
        <p:txBody>
          <a:bodyPr>
            <a:normAutofit fontScale="85000" lnSpcReduction="20000"/>
          </a:bodyPr>
          <a:lstStyle/>
          <a:p>
            <a:pPr marL="274320" indent="-274320" eaLnBrk="1" fontAlgn="auto" hangingPunct="1">
              <a:spcAft>
                <a:spcPts val="0"/>
              </a:spcAft>
              <a:buClr>
                <a:schemeClr val="accent3"/>
              </a:buClr>
              <a:buFont typeface="Wingdings 2"/>
              <a:buChar char=""/>
              <a:defRPr/>
            </a:pPr>
            <a:r>
              <a:rPr lang="en-US" dirty="0"/>
              <a:t>Self-described “consensus” proposal</a:t>
            </a:r>
          </a:p>
          <a:p>
            <a:pPr marL="641033" lvl="1" indent="-274320" eaLnBrk="1" fontAlgn="auto" hangingPunct="1">
              <a:spcAft>
                <a:spcPts val="0"/>
              </a:spcAft>
              <a:buClr>
                <a:schemeClr val="accent3"/>
              </a:buClr>
              <a:buFont typeface="Wingdings 2"/>
              <a:buChar char=""/>
              <a:defRPr/>
            </a:pPr>
            <a:r>
              <a:rPr lang="en-US" dirty="0">
                <a:solidFill>
                  <a:srgbClr val="FF0000"/>
                </a:solidFill>
              </a:rPr>
              <a:t>Problem:</a:t>
            </a:r>
            <a:r>
              <a:rPr lang="en-US" dirty="0"/>
              <a:t> Methods by which “consensus” was obtained</a:t>
            </a:r>
          </a:p>
          <a:p>
            <a:pPr marL="640080" lvl="1" indent="-246888" eaLnBrk="1" fontAlgn="auto" hangingPunct="1">
              <a:spcAft>
                <a:spcPts val="0"/>
              </a:spcAft>
              <a:buFont typeface="Wingdings 2"/>
              <a:buChar char=""/>
              <a:defRPr/>
            </a:pPr>
            <a:r>
              <a:rPr lang="en-US" dirty="0"/>
              <a:t>History consistent with chronic and/or recurrent aberrant mast cell mediator release</a:t>
            </a:r>
          </a:p>
          <a:p>
            <a:pPr marL="914717" lvl="2" indent="-246888" eaLnBrk="1" fontAlgn="auto" hangingPunct="1">
              <a:spcAft>
                <a:spcPts val="0"/>
              </a:spcAft>
              <a:buFont typeface="Wingdings 2"/>
              <a:buChar char=""/>
              <a:defRPr/>
            </a:pPr>
            <a:r>
              <a:rPr lang="en-US" dirty="0">
                <a:solidFill>
                  <a:srgbClr val="FF0000"/>
                </a:solidFill>
              </a:rPr>
              <a:t>Problem:</a:t>
            </a:r>
            <a:r>
              <a:rPr lang="en-US" dirty="0"/>
              <a:t> Few symptoms listed in proposal (e.g., flushing)</a:t>
            </a:r>
          </a:p>
          <a:p>
            <a:pPr marL="640080" lvl="1" indent="-246888" eaLnBrk="1" fontAlgn="auto" hangingPunct="1">
              <a:spcAft>
                <a:spcPts val="0"/>
              </a:spcAft>
              <a:buFont typeface="Wingdings 2"/>
              <a:buChar char=""/>
              <a:defRPr/>
            </a:pPr>
            <a:r>
              <a:rPr lang="en-US" dirty="0"/>
              <a:t>Not SM and no better-fitting disease</a:t>
            </a:r>
          </a:p>
          <a:p>
            <a:pPr marL="640080" lvl="1" indent="-246888" eaLnBrk="1" fontAlgn="auto" hangingPunct="1">
              <a:spcAft>
                <a:spcPts val="0"/>
              </a:spcAft>
              <a:buFont typeface="Wingdings 2"/>
              <a:buChar char=""/>
              <a:defRPr/>
            </a:pPr>
            <a:r>
              <a:rPr lang="en-US" dirty="0"/>
              <a:t>Rise in </a:t>
            </a:r>
            <a:r>
              <a:rPr lang="en-US" dirty="0" err="1"/>
              <a:t>tryptase</a:t>
            </a:r>
            <a:r>
              <a:rPr lang="en-US" dirty="0"/>
              <a:t> (within 4h of flare) of 20% + 2 ng/ml over asymptomatic baseline</a:t>
            </a:r>
          </a:p>
          <a:p>
            <a:pPr marL="914717" lvl="2" indent="-246888" eaLnBrk="1" fontAlgn="auto" hangingPunct="1">
              <a:spcAft>
                <a:spcPts val="0"/>
              </a:spcAft>
              <a:buFont typeface="Wingdings 2"/>
              <a:buChar char=""/>
              <a:defRPr/>
            </a:pPr>
            <a:r>
              <a:rPr lang="en-US" dirty="0">
                <a:solidFill>
                  <a:srgbClr val="FF0000"/>
                </a:solidFill>
              </a:rPr>
              <a:t>Problem:</a:t>
            </a:r>
            <a:r>
              <a:rPr lang="en-US" dirty="0"/>
              <a:t> establishing “asymptomatic” baseline</a:t>
            </a:r>
          </a:p>
          <a:p>
            <a:pPr marL="914717" lvl="2" indent="-246888" eaLnBrk="1" fontAlgn="auto" hangingPunct="1">
              <a:spcAft>
                <a:spcPts val="0"/>
              </a:spcAft>
              <a:buFont typeface="Wingdings 2"/>
              <a:buChar char=""/>
              <a:defRPr/>
            </a:pPr>
            <a:r>
              <a:rPr lang="en-US" dirty="0">
                <a:solidFill>
                  <a:srgbClr val="FF0000"/>
                </a:solidFill>
              </a:rPr>
              <a:t>Problem:</a:t>
            </a:r>
            <a:r>
              <a:rPr lang="en-US" dirty="0"/>
              <a:t> getting blood for </a:t>
            </a:r>
            <a:r>
              <a:rPr lang="en-US" dirty="0" err="1"/>
              <a:t>tryptase</a:t>
            </a:r>
            <a:r>
              <a:rPr lang="en-US" dirty="0"/>
              <a:t> level drawn within 4h of flare</a:t>
            </a:r>
          </a:p>
          <a:p>
            <a:pPr marL="914717" lvl="2" indent="-246888" eaLnBrk="1" fontAlgn="auto" hangingPunct="1">
              <a:spcAft>
                <a:spcPts val="0"/>
              </a:spcAft>
              <a:buFont typeface="Wingdings 2"/>
              <a:buChar char=""/>
              <a:defRPr/>
            </a:pPr>
            <a:r>
              <a:rPr lang="en-US" dirty="0">
                <a:solidFill>
                  <a:srgbClr val="FF0000"/>
                </a:solidFill>
              </a:rPr>
              <a:t>Problem:</a:t>
            </a:r>
            <a:r>
              <a:rPr lang="en-US" dirty="0"/>
              <a:t> allows levels well within normal range to signify disease</a:t>
            </a:r>
          </a:p>
          <a:p>
            <a:pPr marL="914717" lvl="2" indent="-246888" eaLnBrk="1" fontAlgn="auto" hangingPunct="1">
              <a:spcAft>
                <a:spcPts val="0"/>
              </a:spcAft>
              <a:buFont typeface="Wingdings 2"/>
              <a:buChar char=""/>
              <a:defRPr/>
            </a:pPr>
            <a:r>
              <a:rPr lang="en-US" dirty="0">
                <a:solidFill>
                  <a:srgbClr val="FF0000"/>
                </a:solidFill>
              </a:rPr>
              <a:t>Problem:</a:t>
            </a:r>
            <a:r>
              <a:rPr lang="en-US" dirty="0"/>
              <a:t> no published data whether this distinguishes </a:t>
            </a:r>
            <a:r>
              <a:rPr lang="en-US" dirty="0" err="1"/>
              <a:t>nl</a:t>
            </a:r>
            <a:r>
              <a:rPr lang="en-US" dirty="0"/>
              <a:t>./</a:t>
            </a:r>
            <a:r>
              <a:rPr lang="en-US" dirty="0" err="1"/>
              <a:t>abnl</a:t>
            </a:r>
            <a:r>
              <a:rPr lang="en-US" dirty="0"/>
              <a:t>. fluctuation in the general MCAS population despite repeated assertions otherwise</a:t>
            </a:r>
          </a:p>
          <a:p>
            <a:pPr marL="640080" lvl="1" indent="-246888" eaLnBrk="1" fontAlgn="auto" hangingPunct="1">
              <a:spcAft>
                <a:spcPts val="0"/>
              </a:spcAft>
              <a:buFont typeface="Wingdings 2"/>
              <a:buChar char=""/>
              <a:defRPr/>
            </a:pPr>
            <a:r>
              <a:rPr lang="en-US" dirty="0"/>
              <a:t>Response to mast cell-targeted therapy</a:t>
            </a:r>
          </a:p>
          <a:p>
            <a:pPr marL="914717" lvl="2" indent="-246888" eaLnBrk="1" fontAlgn="auto" hangingPunct="1">
              <a:spcAft>
                <a:spcPts val="0"/>
              </a:spcAft>
              <a:buFont typeface="Wingdings 2"/>
              <a:buChar char=""/>
              <a:defRPr/>
            </a:pPr>
            <a:r>
              <a:rPr lang="en-US" dirty="0">
                <a:solidFill>
                  <a:srgbClr val="FF0000"/>
                </a:solidFill>
              </a:rPr>
              <a:t>Problem:</a:t>
            </a:r>
            <a:r>
              <a:rPr lang="en-US" dirty="0"/>
              <a:t> requires therapy prior to diagnosis</a:t>
            </a:r>
          </a:p>
          <a:p>
            <a:pPr marL="914717" lvl="2" indent="-246888" eaLnBrk="1" fontAlgn="auto" hangingPunct="1">
              <a:spcAft>
                <a:spcPts val="0"/>
              </a:spcAft>
              <a:buFont typeface="Wingdings 2"/>
              <a:buChar char=""/>
              <a:defRPr/>
            </a:pPr>
            <a:r>
              <a:rPr lang="en-US" dirty="0">
                <a:solidFill>
                  <a:srgbClr val="FF0000"/>
                </a:solidFill>
              </a:rPr>
              <a:t>Problem:</a:t>
            </a:r>
            <a:r>
              <a:rPr lang="en-US" dirty="0"/>
              <a:t> should diagnosis of this very heterogeneous disease be ruled out if 1 or 2 lines of empiric therapy fail?</a:t>
            </a:r>
          </a:p>
        </p:txBody>
      </p:sp>
      <p:sp>
        <p:nvSpPr>
          <p:cNvPr id="40963" name="TextBox 3"/>
          <p:cNvSpPr txBox="1">
            <a:spLocks noChangeArrowheads="1"/>
          </p:cNvSpPr>
          <p:nvPr/>
        </p:nvSpPr>
        <p:spPr bwMode="auto">
          <a:xfrm>
            <a:off x="0" y="6015347"/>
            <a:ext cx="9144000" cy="861774"/>
          </a:xfrm>
          <a:prstGeom prst="rect">
            <a:avLst/>
          </a:prstGeom>
          <a:noFill/>
          <a:ln w="9525">
            <a:noFill/>
            <a:miter lim="800000"/>
            <a:headEnd/>
            <a:tailEnd/>
          </a:ln>
        </p:spPr>
        <p:txBody>
          <a:bodyPr>
            <a:spAutoFit/>
          </a:bodyPr>
          <a:lstStyle/>
          <a:p>
            <a:r>
              <a:rPr lang="en-US" sz="1000" dirty="0" err="1">
                <a:latin typeface="Constantia" pitchFamily="18" charset="0"/>
              </a:rPr>
              <a:t>Valent</a:t>
            </a:r>
            <a:r>
              <a:rPr lang="en-US" sz="1000" dirty="0">
                <a:latin typeface="Constantia" pitchFamily="18" charset="0"/>
              </a:rPr>
              <a:t> P </a:t>
            </a:r>
            <a:r>
              <a:rPr lang="en-US" sz="1000" i="1" dirty="0">
                <a:latin typeface="Constantia" pitchFamily="18" charset="0"/>
              </a:rPr>
              <a:t>et al.</a:t>
            </a:r>
            <a:r>
              <a:rPr lang="en-US" sz="1000" dirty="0">
                <a:latin typeface="Constantia" pitchFamily="18" charset="0"/>
              </a:rPr>
              <a:t>  Definitions, criteria and global classification of mast cell disorders with special reference to mast cell activation syndromes: a consensus proposal.  </a:t>
            </a:r>
            <a:r>
              <a:rPr lang="en-US" sz="1000" i="1" dirty="0" err="1">
                <a:latin typeface="Constantia" pitchFamily="18" charset="0"/>
              </a:rPr>
              <a:t>Int</a:t>
            </a:r>
            <a:r>
              <a:rPr lang="en-US" sz="1000" i="1" dirty="0">
                <a:latin typeface="Constantia" pitchFamily="18" charset="0"/>
              </a:rPr>
              <a:t> Arch Allergy </a:t>
            </a:r>
            <a:r>
              <a:rPr lang="en-US" sz="1000" i="1" dirty="0" err="1">
                <a:latin typeface="Constantia" pitchFamily="18" charset="0"/>
              </a:rPr>
              <a:t>Immunol</a:t>
            </a:r>
            <a:r>
              <a:rPr lang="en-US" sz="1000" dirty="0">
                <a:latin typeface="Constantia" pitchFamily="18" charset="0"/>
              </a:rPr>
              <a:t> 2012 Jan;157:215-225.</a:t>
            </a:r>
          </a:p>
          <a:p>
            <a:r>
              <a:rPr lang="en-US" sz="1000" dirty="0">
                <a:latin typeface="Constantia" pitchFamily="18" charset="0"/>
              </a:rPr>
              <a:t>Akin C </a:t>
            </a:r>
            <a:r>
              <a:rPr lang="en-US" sz="1000" i="1" dirty="0">
                <a:latin typeface="Constantia" pitchFamily="18" charset="0"/>
              </a:rPr>
              <a:t>et al</a:t>
            </a:r>
            <a:r>
              <a:rPr lang="en-US" sz="1000" dirty="0">
                <a:latin typeface="Constantia" pitchFamily="18" charset="0"/>
              </a:rPr>
              <a:t>.  Mast cell activation syndrome: proposed diagnostic criteria.  </a:t>
            </a:r>
            <a:r>
              <a:rPr lang="en-US" sz="1000" i="1" dirty="0">
                <a:latin typeface="Constantia" pitchFamily="18" charset="0"/>
              </a:rPr>
              <a:t>J Allergy Clin Immunol </a:t>
            </a:r>
            <a:r>
              <a:rPr lang="en-US" sz="1000" dirty="0">
                <a:latin typeface="Constantia" pitchFamily="18" charset="0"/>
              </a:rPr>
              <a:t>2010; 126:1099-1104.e4.</a:t>
            </a:r>
          </a:p>
          <a:p>
            <a:r>
              <a:rPr lang="en-US" sz="1000" dirty="0">
                <a:latin typeface="Constantia" pitchFamily="18" charset="0"/>
              </a:rPr>
              <a:t>Valent P </a:t>
            </a:r>
            <a:r>
              <a:rPr lang="en-US" sz="1000" i="1" dirty="0">
                <a:latin typeface="Constantia" pitchFamily="18" charset="0"/>
              </a:rPr>
              <a:t>et al</a:t>
            </a:r>
            <a:r>
              <a:rPr lang="en-US" sz="1000" dirty="0">
                <a:latin typeface="Constantia" pitchFamily="18" charset="0"/>
              </a:rPr>
              <a:t>.  Why the 20% + 2 tryptase formula is a diagnostic gold standard for severe mast cell activation and mast cell activation syndrome.  </a:t>
            </a:r>
            <a:r>
              <a:rPr lang="en-US" sz="1000" i="1" dirty="0">
                <a:latin typeface="Constantia" pitchFamily="18" charset="0"/>
              </a:rPr>
              <a:t>Int Arch Allergy Immunol</a:t>
            </a:r>
            <a:r>
              <a:rPr lang="en-US" sz="1000" dirty="0">
                <a:latin typeface="Constantia" pitchFamily="18" charset="0"/>
              </a:rPr>
              <a:t> 2019 (e-pub in advance of print), </a:t>
            </a:r>
            <a:r>
              <a:rPr lang="en-US" sz="1000" dirty="0" err="1">
                <a:latin typeface="Constantia" pitchFamily="18" charset="0"/>
              </a:rPr>
              <a:t>doi</a:t>
            </a:r>
            <a:r>
              <a:rPr lang="en-US" sz="1000" dirty="0">
                <a:latin typeface="Constantia" pitchFamily="18" charset="0"/>
              </a:rPr>
              <a:t>:  10.1159/000501079.</a:t>
            </a:r>
          </a:p>
        </p:txBody>
      </p:sp>
    </p:spTree>
    <p:custDataLst>
      <p:tags r:id="rId1"/>
    </p:custDataLst>
    <p:extLst>
      <p:ext uri="{BB962C8B-B14F-4D97-AF65-F5344CB8AC3E}">
        <p14:creationId xmlns:p14="http://schemas.microsoft.com/office/powerpoint/2010/main" val="39023563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457200" y="303631"/>
            <a:ext cx="8229600" cy="1143000"/>
          </a:xfrm>
        </p:spPr>
        <p:txBody>
          <a:bodyPr/>
          <a:lstStyle/>
          <a:p>
            <a:pPr eaLnBrk="1" hangingPunct="1"/>
            <a:r>
              <a:rPr lang="en-US" dirty="0"/>
              <a:t>Diagnosing MCAS: Criteria</a:t>
            </a:r>
          </a:p>
        </p:txBody>
      </p:sp>
      <p:sp>
        <p:nvSpPr>
          <p:cNvPr id="3" name="Content Placeholder 2"/>
          <p:cNvSpPr>
            <a:spLocks noGrp="1"/>
          </p:cNvSpPr>
          <p:nvPr>
            <p:ph idx="1"/>
          </p:nvPr>
        </p:nvSpPr>
        <p:spPr>
          <a:xfrm>
            <a:off x="457200" y="1432343"/>
            <a:ext cx="8686800" cy="5368001"/>
          </a:xfrm>
        </p:spPr>
        <p:txBody>
          <a:bodyPr>
            <a:normAutofit fontScale="70000" lnSpcReduction="20000"/>
          </a:bodyPr>
          <a:lstStyle/>
          <a:p>
            <a:pPr marL="274320" indent="-274320" eaLnBrk="1" fontAlgn="auto" hangingPunct="1">
              <a:spcAft>
                <a:spcPts val="0"/>
              </a:spcAft>
              <a:buClr>
                <a:schemeClr val="accent3"/>
              </a:buClr>
              <a:buFont typeface="Wingdings 2"/>
              <a:buChar char=""/>
              <a:defRPr/>
            </a:pPr>
            <a:r>
              <a:rPr lang="en-US" dirty="0"/>
              <a:t>“</a:t>
            </a:r>
            <a:r>
              <a:rPr lang="en-US" dirty="0" err="1"/>
              <a:t>Molderings</a:t>
            </a:r>
            <a:r>
              <a:rPr lang="en-US" dirty="0"/>
              <a:t> et al. 2017” proposal:</a:t>
            </a:r>
          </a:p>
          <a:p>
            <a:pPr marL="640080" lvl="1" indent="-246888" eaLnBrk="1" fontAlgn="auto" hangingPunct="1">
              <a:spcAft>
                <a:spcPts val="0"/>
              </a:spcAft>
              <a:buFont typeface="Wingdings 2"/>
              <a:buChar char=""/>
              <a:defRPr/>
            </a:pPr>
            <a:r>
              <a:rPr lang="en-US" dirty="0"/>
              <a:t>Major criterion:</a:t>
            </a:r>
          </a:p>
          <a:p>
            <a:pPr marL="914717" lvl="2" indent="-246888" eaLnBrk="1" fontAlgn="auto" hangingPunct="1">
              <a:spcAft>
                <a:spcPts val="0"/>
              </a:spcAft>
              <a:buFont typeface="Wingdings 2"/>
              <a:buChar char=""/>
              <a:defRPr/>
            </a:pPr>
            <a:r>
              <a:rPr lang="en-US" dirty="0"/>
              <a:t>Constellation of clinical complaints attributable to pathologically increased MC activity (MC mediator release syndrome) </a:t>
            </a:r>
          </a:p>
          <a:p>
            <a:pPr marL="640080" lvl="1" indent="-246888" eaLnBrk="1" fontAlgn="auto" hangingPunct="1">
              <a:spcAft>
                <a:spcPts val="0"/>
              </a:spcAft>
              <a:buFont typeface="Wingdings 2"/>
              <a:buChar char=""/>
              <a:defRPr/>
            </a:pPr>
            <a:r>
              <a:rPr lang="en-US" dirty="0"/>
              <a:t>Minor criteria:</a:t>
            </a:r>
          </a:p>
          <a:p>
            <a:pPr marL="914717" lvl="2" indent="-246888" eaLnBrk="1" fontAlgn="auto" hangingPunct="1">
              <a:spcAft>
                <a:spcPts val="0"/>
              </a:spcAft>
              <a:buFont typeface="Wingdings 2"/>
              <a:buChar char=""/>
              <a:defRPr/>
            </a:pPr>
            <a:r>
              <a:rPr lang="en-US" dirty="0"/>
              <a:t>Multifocal or disseminated infiltrates of MCs in marrow and/or extracutaneous organ(s) (e.g., gastrointestinal or genitourinary tract; &gt;19 MCs/high power field)</a:t>
            </a:r>
          </a:p>
          <a:p>
            <a:pPr marL="914717" lvl="2" indent="-246888" eaLnBrk="1" fontAlgn="auto" hangingPunct="1">
              <a:spcAft>
                <a:spcPts val="0"/>
              </a:spcAft>
              <a:buFont typeface="Wingdings 2"/>
              <a:buChar char=""/>
              <a:defRPr/>
            </a:pPr>
            <a:r>
              <a:rPr lang="en-US" dirty="0"/>
              <a:t>Abnormal spindle-shaped morphology in &gt;25% of MCs in marrow or other extracutaneous organ(s)</a:t>
            </a:r>
          </a:p>
          <a:p>
            <a:pPr marL="914717" lvl="2" indent="-246888" eaLnBrk="1" fontAlgn="auto" hangingPunct="1">
              <a:spcAft>
                <a:spcPts val="0"/>
              </a:spcAft>
              <a:buFont typeface="Wingdings 2"/>
              <a:buChar char=""/>
              <a:defRPr/>
            </a:pPr>
            <a:r>
              <a:rPr lang="en-US" dirty="0"/>
              <a:t>Abnormal MC expression of CD2 and/or CD25 (i.e., co-expression of CD117/CD25 or CD117/CD2)</a:t>
            </a:r>
          </a:p>
          <a:p>
            <a:pPr marL="914717" lvl="2" indent="-246888" eaLnBrk="1" fontAlgn="auto" hangingPunct="1">
              <a:spcAft>
                <a:spcPts val="0"/>
              </a:spcAft>
              <a:buFont typeface="Wingdings 2"/>
              <a:buChar char=""/>
              <a:defRPr/>
            </a:pPr>
            <a:r>
              <a:rPr lang="en-US" dirty="0"/>
              <a:t>MC genetic changes (e.g., activating KIT  codon 419, 509, or 560 mutations) shown to increase MC activity</a:t>
            </a:r>
          </a:p>
          <a:p>
            <a:pPr marL="914717" lvl="2" indent="-246888" eaLnBrk="1" fontAlgn="auto" hangingPunct="1">
              <a:spcAft>
                <a:spcPts val="0"/>
              </a:spcAft>
              <a:buFont typeface="Wingdings 2"/>
              <a:buChar char=""/>
              <a:defRPr/>
            </a:pPr>
            <a:r>
              <a:rPr lang="en-US" dirty="0"/>
              <a:t>Evidence (typically from body fluids such as whole blood, serum, plasma, or urine) of above-normal levels of MC mediators including: tryptase, histamine or its metabolites (e.g., </a:t>
            </a:r>
            <a:r>
              <a:rPr lang="en-US" i="1" dirty="0"/>
              <a:t>N</a:t>
            </a:r>
            <a:r>
              <a:rPr lang="en-US" dirty="0"/>
              <a:t>-methylhistamine), heparin, chromogranin A (note potential confounders of cardiac/renal/hepatic failure, neuroendocrine tumors, chronic atrophic gastritis, or recent proton pump inhibitor use), other relatively MC-specific mediators (e.g., eicosanoids including prostaglandin (PG) D</a:t>
            </a:r>
            <a:r>
              <a:rPr lang="en-US" baseline="-25000" dirty="0"/>
              <a:t>2</a:t>
            </a:r>
            <a:r>
              <a:rPr lang="en-US" dirty="0"/>
              <a:t>, its metabolite 11-</a:t>
            </a:r>
            <a:r>
              <a:rPr lang="el-GR" dirty="0"/>
              <a:t>β-</a:t>
            </a:r>
            <a:r>
              <a:rPr lang="en-US" dirty="0"/>
              <a:t>PGF</a:t>
            </a:r>
            <a:r>
              <a:rPr lang="en-US" baseline="-25000" dirty="0"/>
              <a:t>2</a:t>
            </a:r>
            <a:r>
              <a:rPr lang="el-GR" baseline="-25000" dirty="0"/>
              <a:t>α</a:t>
            </a:r>
            <a:r>
              <a:rPr lang="el-GR" dirty="0"/>
              <a:t>, </a:t>
            </a:r>
            <a:r>
              <a:rPr lang="en-US" dirty="0"/>
              <a:t>or leukotriene E4)</a:t>
            </a:r>
          </a:p>
          <a:p>
            <a:pPr marL="914717" lvl="2" indent="-246888" eaLnBrk="1" fontAlgn="auto" hangingPunct="1">
              <a:spcAft>
                <a:spcPts val="0"/>
              </a:spcAft>
              <a:buFont typeface="Wingdings 2"/>
              <a:buChar char=""/>
              <a:defRPr/>
            </a:pPr>
            <a:r>
              <a:rPr lang="en-US" dirty="0"/>
              <a:t>Symptomatic response to inhibitors of MC activation or MC mediator production or action</a:t>
            </a:r>
          </a:p>
          <a:p>
            <a:pPr marL="640080" lvl="1" indent="-246888" eaLnBrk="1" fontAlgn="auto" hangingPunct="1">
              <a:spcAft>
                <a:spcPts val="0"/>
              </a:spcAft>
              <a:buFont typeface="Wingdings 2"/>
              <a:buChar char=""/>
              <a:defRPr/>
            </a:pPr>
            <a:r>
              <a:rPr lang="en-US" dirty="0"/>
              <a:t>Diagnosis made upon fulfillment of the major criterion + ≥ 1 minor criterion…</a:t>
            </a:r>
          </a:p>
          <a:p>
            <a:pPr marL="914717" lvl="2" indent="-246888" eaLnBrk="1" fontAlgn="auto" hangingPunct="1">
              <a:spcAft>
                <a:spcPts val="0"/>
              </a:spcAft>
              <a:buFont typeface="Wingdings 2"/>
              <a:buChar char=""/>
              <a:defRPr/>
            </a:pPr>
            <a:r>
              <a:rPr lang="en-US" dirty="0"/>
              <a:t>…and, of course, no other evident diagnosis which better accounts for the full range and duration of all the symptoms and findings in the history, exam, and labs</a:t>
            </a:r>
          </a:p>
        </p:txBody>
      </p:sp>
      <p:sp>
        <p:nvSpPr>
          <p:cNvPr id="40963" name="TextBox 3"/>
          <p:cNvSpPr txBox="1">
            <a:spLocks noChangeArrowheads="1"/>
          </p:cNvSpPr>
          <p:nvPr/>
        </p:nvSpPr>
        <p:spPr bwMode="auto">
          <a:xfrm>
            <a:off x="0" y="6319522"/>
            <a:ext cx="9144000" cy="707886"/>
          </a:xfrm>
          <a:prstGeom prst="rect">
            <a:avLst/>
          </a:prstGeom>
          <a:noFill/>
          <a:ln w="9525">
            <a:noFill/>
            <a:miter lim="800000"/>
            <a:headEnd/>
            <a:tailEnd/>
          </a:ln>
        </p:spPr>
        <p:txBody>
          <a:bodyPr>
            <a:spAutoFit/>
          </a:bodyPr>
          <a:lstStyle/>
          <a:p>
            <a:r>
              <a:rPr lang="pt-BR" sz="1000" dirty="0">
                <a:latin typeface="Constantia" pitchFamily="18" charset="0"/>
              </a:rPr>
              <a:t>Molderings GJ </a:t>
            </a:r>
            <a:r>
              <a:rPr lang="pt-BR" sz="1000" i="1" dirty="0">
                <a:latin typeface="Constantia" pitchFamily="18" charset="0"/>
              </a:rPr>
              <a:t>et al</a:t>
            </a:r>
            <a:r>
              <a:rPr lang="pt-BR" sz="1000" dirty="0">
                <a:latin typeface="Constantia" pitchFamily="18" charset="0"/>
              </a:rPr>
              <a:t>. </a:t>
            </a:r>
            <a:r>
              <a:rPr lang="en-US" sz="1000" i="1" dirty="0">
                <a:latin typeface="Constantia" pitchFamily="18" charset="0"/>
              </a:rPr>
              <a:t>F1000Res</a:t>
            </a:r>
            <a:r>
              <a:rPr lang="en-US" sz="1000" dirty="0">
                <a:latin typeface="Constantia" pitchFamily="18" charset="0"/>
              </a:rPr>
              <a:t>. 2017 Oct 26;6:1889. </a:t>
            </a:r>
            <a:r>
              <a:rPr lang="en-US" sz="1000" dirty="0" err="1">
                <a:latin typeface="Constantia" pitchFamily="18" charset="0"/>
              </a:rPr>
              <a:t>doi</a:t>
            </a:r>
            <a:r>
              <a:rPr lang="en-US" sz="1000" dirty="0">
                <a:latin typeface="Constantia" pitchFamily="18" charset="0"/>
              </a:rPr>
              <a:t>: 10.12688/f1000research.12730.1, updated from Afrin LB, </a:t>
            </a:r>
            <a:r>
              <a:rPr lang="en-US" sz="1000" i="1" dirty="0">
                <a:latin typeface="Constantia" pitchFamily="18" charset="0"/>
              </a:rPr>
              <a:t>et al</a:t>
            </a:r>
            <a:r>
              <a:rPr lang="en-US" sz="1000" dirty="0">
                <a:latin typeface="Constantia" pitchFamily="18" charset="0"/>
              </a:rPr>
              <a:t>.   Often seen, rarely recognized: mast cell activation disease – a guide to diagnosis and therapeutic options.  </a:t>
            </a:r>
            <a:r>
              <a:rPr lang="en-US" sz="1000" i="1" dirty="0">
                <a:latin typeface="Constantia" pitchFamily="18" charset="0"/>
              </a:rPr>
              <a:t>Ann Med</a:t>
            </a:r>
            <a:r>
              <a:rPr lang="en-US" sz="1000" dirty="0">
                <a:latin typeface="Constantia" pitchFamily="18" charset="0"/>
              </a:rPr>
              <a:t> 2016;48(3):190-201, updated from </a:t>
            </a:r>
            <a:r>
              <a:rPr lang="en-US" sz="1000" dirty="0" err="1">
                <a:latin typeface="Constantia" pitchFamily="18" charset="0"/>
              </a:rPr>
              <a:t>Molderings</a:t>
            </a:r>
            <a:r>
              <a:rPr lang="en-US" sz="1000" dirty="0">
                <a:latin typeface="Constantia" pitchFamily="18" charset="0"/>
              </a:rPr>
              <a:t> G, </a:t>
            </a:r>
            <a:r>
              <a:rPr lang="en-US" sz="1000" i="1" dirty="0">
                <a:latin typeface="Constantia" pitchFamily="18" charset="0"/>
              </a:rPr>
              <a:t>et al.</a:t>
            </a:r>
            <a:r>
              <a:rPr lang="en-US" sz="1000" dirty="0">
                <a:latin typeface="Constantia" pitchFamily="18" charset="0"/>
              </a:rPr>
              <a:t>  Mast cell activation disease: a concise practical guide for diagnostic workup and therapeutic options.  </a:t>
            </a:r>
            <a:r>
              <a:rPr lang="en-US" sz="1000" i="1" dirty="0">
                <a:latin typeface="Constantia" pitchFamily="18" charset="0"/>
              </a:rPr>
              <a:t>J </a:t>
            </a:r>
            <a:r>
              <a:rPr lang="en-US" sz="1000" i="1" dirty="0" err="1">
                <a:latin typeface="Constantia" pitchFamily="18" charset="0"/>
              </a:rPr>
              <a:t>Hematol</a:t>
            </a:r>
            <a:r>
              <a:rPr lang="en-US" sz="1000" i="1" dirty="0">
                <a:latin typeface="Constantia" pitchFamily="18" charset="0"/>
              </a:rPr>
              <a:t> Oncol</a:t>
            </a:r>
            <a:r>
              <a:rPr lang="en-US" sz="1000" dirty="0">
                <a:latin typeface="Constantia" pitchFamily="18" charset="0"/>
              </a:rPr>
              <a:t> 2011;4:10.</a:t>
            </a:r>
          </a:p>
          <a:p>
            <a:endParaRPr lang="en-US" sz="1000" dirty="0">
              <a:latin typeface="Constantia" pitchFamily="18" charset="0"/>
            </a:endParaRPr>
          </a:p>
        </p:txBody>
      </p:sp>
      <p:pic>
        <p:nvPicPr>
          <p:cNvPr id="5" name="Picture 4" descr="MC900434713[1]">
            <a:extLst>
              <a:ext uri="{FF2B5EF4-FFF2-40B4-BE49-F238E27FC236}">
                <a16:creationId xmlns:a16="http://schemas.microsoft.com/office/drawing/2014/main" id="{95526C56-1EE6-45DB-B07E-9D6FF2005D61}"/>
              </a:ext>
            </a:extLst>
          </p:cNvPr>
          <p:cNvPicPr>
            <a:picLocks noChangeAspect="1" noChangeArrowheads="1"/>
          </p:cNvPicPr>
          <p:nvPr/>
        </p:nvPicPr>
        <p:blipFill>
          <a:blip r:embed="rId3" cstate="print"/>
          <a:srcRect/>
          <a:stretch>
            <a:fillRect/>
          </a:stretch>
        </p:blipFill>
        <p:spPr bwMode="auto">
          <a:xfrm>
            <a:off x="766751" y="2025146"/>
            <a:ext cx="352412" cy="369332"/>
          </a:xfrm>
          <a:prstGeom prst="rect">
            <a:avLst/>
          </a:prstGeom>
          <a:noFill/>
          <a:ln w="9525">
            <a:noFill/>
            <a:miter lim="800000"/>
            <a:headEnd/>
            <a:tailEnd/>
          </a:ln>
        </p:spPr>
      </p:pic>
      <p:pic>
        <p:nvPicPr>
          <p:cNvPr id="6" name="Picture 4" descr="MC900434713[1]">
            <a:extLst>
              <a:ext uri="{FF2B5EF4-FFF2-40B4-BE49-F238E27FC236}">
                <a16:creationId xmlns:a16="http://schemas.microsoft.com/office/drawing/2014/main" id="{6898D877-985E-4920-9D65-FE0416154AF4}"/>
              </a:ext>
            </a:extLst>
          </p:cNvPr>
          <p:cNvPicPr>
            <a:picLocks noChangeAspect="1" noChangeArrowheads="1"/>
          </p:cNvPicPr>
          <p:nvPr/>
        </p:nvPicPr>
        <p:blipFill>
          <a:blip r:embed="rId3" cstate="print"/>
          <a:srcRect/>
          <a:stretch>
            <a:fillRect/>
          </a:stretch>
        </p:blipFill>
        <p:spPr bwMode="auto">
          <a:xfrm>
            <a:off x="766751" y="4726121"/>
            <a:ext cx="352412" cy="369332"/>
          </a:xfrm>
          <a:prstGeom prst="rect">
            <a:avLst/>
          </a:prstGeom>
          <a:noFill/>
          <a:ln w="9525">
            <a:noFill/>
            <a:miter lim="800000"/>
            <a:headEnd/>
            <a:tailEnd/>
          </a:ln>
        </p:spPr>
      </p:pic>
      <p:sp>
        <p:nvSpPr>
          <p:cNvPr id="8" name="TextBox 7">
            <a:extLst>
              <a:ext uri="{FF2B5EF4-FFF2-40B4-BE49-F238E27FC236}">
                <a16:creationId xmlns:a16="http://schemas.microsoft.com/office/drawing/2014/main" id="{4F517A4E-4DC9-44D9-B4B2-6C017C86DF3B}"/>
              </a:ext>
            </a:extLst>
          </p:cNvPr>
          <p:cNvSpPr txBox="1"/>
          <p:nvPr/>
        </p:nvSpPr>
        <p:spPr>
          <a:xfrm>
            <a:off x="0" y="3174258"/>
            <a:ext cx="1721922" cy="276999"/>
          </a:xfrm>
          <a:prstGeom prst="rect">
            <a:avLst/>
          </a:prstGeom>
          <a:noFill/>
        </p:spPr>
        <p:txBody>
          <a:bodyPr wrap="square" rtlCol="0">
            <a:spAutoFit/>
          </a:bodyPr>
          <a:lstStyle/>
          <a:p>
            <a:r>
              <a:rPr lang="en-US" sz="1200" dirty="0">
                <a:solidFill>
                  <a:schemeClr val="accent1">
                    <a:lumMod val="75000"/>
                  </a:schemeClr>
                </a:solidFill>
              </a:rPr>
              <a:t>Same as WHO </a:t>
            </a:r>
          </a:p>
        </p:txBody>
      </p:sp>
      <p:sp>
        <p:nvSpPr>
          <p:cNvPr id="9" name="TextBox 8">
            <a:extLst>
              <a:ext uri="{FF2B5EF4-FFF2-40B4-BE49-F238E27FC236}">
                <a16:creationId xmlns:a16="http://schemas.microsoft.com/office/drawing/2014/main" id="{305350C6-F323-4807-A5F0-51817DC5F397}"/>
              </a:ext>
            </a:extLst>
          </p:cNvPr>
          <p:cNvSpPr txBox="1"/>
          <p:nvPr/>
        </p:nvSpPr>
        <p:spPr>
          <a:xfrm>
            <a:off x="0" y="3612269"/>
            <a:ext cx="1721922" cy="276999"/>
          </a:xfrm>
          <a:prstGeom prst="rect">
            <a:avLst/>
          </a:prstGeom>
          <a:noFill/>
        </p:spPr>
        <p:txBody>
          <a:bodyPr wrap="square" rtlCol="0">
            <a:spAutoFit/>
          </a:bodyPr>
          <a:lstStyle/>
          <a:p>
            <a:r>
              <a:rPr lang="en-US" sz="1200" dirty="0">
                <a:solidFill>
                  <a:schemeClr val="accent1">
                    <a:lumMod val="75000"/>
                  </a:schemeClr>
                </a:solidFill>
              </a:rPr>
              <a:t>Same as WHO </a:t>
            </a:r>
          </a:p>
        </p:txBody>
      </p:sp>
      <p:sp>
        <p:nvSpPr>
          <p:cNvPr id="11" name="TextBox 10">
            <a:extLst>
              <a:ext uri="{FF2B5EF4-FFF2-40B4-BE49-F238E27FC236}">
                <a16:creationId xmlns:a16="http://schemas.microsoft.com/office/drawing/2014/main" id="{6852D030-F6B7-498B-98B1-6EE2A42545C0}"/>
              </a:ext>
            </a:extLst>
          </p:cNvPr>
          <p:cNvSpPr txBox="1"/>
          <p:nvPr/>
        </p:nvSpPr>
        <p:spPr>
          <a:xfrm>
            <a:off x="-15828" y="3989462"/>
            <a:ext cx="1721922" cy="276999"/>
          </a:xfrm>
          <a:prstGeom prst="rect">
            <a:avLst/>
          </a:prstGeom>
          <a:noFill/>
        </p:spPr>
        <p:txBody>
          <a:bodyPr wrap="square" rtlCol="0">
            <a:spAutoFit/>
          </a:bodyPr>
          <a:lstStyle/>
          <a:p>
            <a:r>
              <a:rPr lang="en-US" sz="1200" dirty="0">
                <a:solidFill>
                  <a:schemeClr val="accent5">
                    <a:lumMod val="75000"/>
                  </a:schemeClr>
                </a:solidFill>
              </a:rPr>
              <a:t>Expanded </a:t>
            </a:r>
          </a:p>
        </p:txBody>
      </p:sp>
      <p:sp>
        <p:nvSpPr>
          <p:cNvPr id="12" name="TextBox 11">
            <a:extLst>
              <a:ext uri="{FF2B5EF4-FFF2-40B4-BE49-F238E27FC236}">
                <a16:creationId xmlns:a16="http://schemas.microsoft.com/office/drawing/2014/main" id="{016E7DF0-1E36-4A3C-BB0B-CDDB1B8A1C62}"/>
              </a:ext>
            </a:extLst>
          </p:cNvPr>
          <p:cNvSpPr txBox="1"/>
          <p:nvPr/>
        </p:nvSpPr>
        <p:spPr>
          <a:xfrm>
            <a:off x="0" y="2730038"/>
            <a:ext cx="1721922" cy="276999"/>
          </a:xfrm>
          <a:prstGeom prst="rect">
            <a:avLst/>
          </a:prstGeom>
          <a:noFill/>
        </p:spPr>
        <p:txBody>
          <a:bodyPr wrap="square" rtlCol="0">
            <a:spAutoFit/>
          </a:bodyPr>
          <a:lstStyle/>
          <a:p>
            <a:r>
              <a:rPr lang="en-US" sz="1200" dirty="0">
                <a:solidFill>
                  <a:schemeClr val="accent5">
                    <a:lumMod val="75000"/>
                  </a:schemeClr>
                </a:solidFill>
              </a:rPr>
              <a:t>Expanded </a:t>
            </a:r>
          </a:p>
        </p:txBody>
      </p:sp>
      <p:sp>
        <p:nvSpPr>
          <p:cNvPr id="13" name="TextBox 12">
            <a:extLst>
              <a:ext uri="{FF2B5EF4-FFF2-40B4-BE49-F238E27FC236}">
                <a16:creationId xmlns:a16="http://schemas.microsoft.com/office/drawing/2014/main" id="{69851B59-97EE-48A5-8B22-687E4515845E}"/>
              </a:ext>
            </a:extLst>
          </p:cNvPr>
          <p:cNvSpPr txBox="1"/>
          <p:nvPr/>
        </p:nvSpPr>
        <p:spPr>
          <a:xfrm>
            <a:off x="-15828" y="1988870"/>
            <a:ext cx="1721922" cy="369332"/>
          </a:xfrm>
          <a:prstGeom prst="rect">
            <a:avLst/>
          </a:prstGeom>
          <a:noFill/>
        </p:spPr>
        <p:txBody>
          <a:bodyPr wrap="square" rtlCol="0">
            <a:spAutoFit/>
          </a:bodyPr>
          <a:lstStyle/>
          <a:p>
            <a:r>
              <a:rPr lang="en-US" sz="1200" dirty="0">
                <a:solidFill>
                  <a:srgbClr val="FFC000"/>
                </a:solidFill>
              </a:rPr>
              <a:t>New</a:t>
            </a:r>
            <a:r>
              <a:rPr lang="en-US" dirty="0">
                <a:solidFill>
                  <a:srgbClr val="FFC000"/>
                </a:solidFill>
              </a:rPr>
              <a:t> </a:t>
            </a:r>
          </a:p>
        </p:txBody>
      </p:sp>
      <p:sp>
        <p:nvSpPr>
          <p:cNvPr id="14" name="TextBox 13">
            <a:extLst>
              <a:ext uri="{FF2B5EF4-FFF2-40B4-BE49-F238E27FC236}">
                <a16:creationId xmlns:a16="http://schemas.microsoft.com/office/drawing/2014/main" id="{2D4A429F-F917-4343-A83D-2C012317139E}"/>
              </a:ext>
            </a:extLst>
          </p:cNvPr>
          <p:cNvSpPr txBox="1"/>
          <p:nvPr/>
        </p:nvSpPr>
        <p:spPr>
          <a:xfrm>
            <a:off x="0" y="5395173"/>
            <a:ext cx="1721922" cy="276999"/>
          </a:xfrm>
          <a:prstGeom prst="rect">
            <a:avLst/>
          </a:prstGeom>
          <a:noFill/>
        </p:spPr>
        <p:txBody>
          <a:bodyPr wrap="square" rtlCol="0">
            <a:spAutoFit/>
          </a:bodyPr>
          <a:lstStyle/>
          <a:p>
            <a:r>
              <a:rPr lang="en-US" sz="1200" dirty="0">
                <a:solidFill>
                  <a:schemeClr val="accent5">
                    <a:lumMod val="75000"/>
                  </a:schemeClr>
                </a:solidFill>
              </a:rPr>
              <a:t>Added </a:t>
            </a:r>
          </a:p>
        </p:txBody>
      </p:sp>
      <p:sp>
        <p:nvSpPr>
          <p:cNvPr id="15" name="TextBox 14">
            <a:extLst>
              <a:ext uri="{FF2B5EF4-FFF2-40B4-BE49-F238E27FC236}">
                <a16:creationId xmlns:a16="http://schemas.microsoft.com/office/drawing/2014/main" id="{DB75B32E-9ACD-4F9A-B24E-417806241F1D}"/>
              </a:ext>
            </a:extLst>
          </p:cNvPr>
          <p:cNvSpPr txBox="1"/>
          <p:nvPr/>
        </p:nvSpPr>
        <p:spPr>
          <a:xfrm>
            <a:off x="-20972" y="4594694"/>
            <a:ext cx="1721922" cy="276999"/>
          </a:xfrm>
          <a:prstGeom prst="rect">
            <a:avLst/>
          </a:prstGeom>
          <a:noFill/>
        </p:spPr>
        <p:txBody>
          <a:bodyPr wrap="square" rtlCol="0">
            <a:spAutoFit/>
          </a:bodyPr>
          <a:lstStyle/>
          <a:p>
            <a:r>
              <a:rPr lang="en-US" sz="1200" dirty="0">
                <a:solidFill>
                  <a:schemeClr val="accent5">
                    <a:lumMod val="75000"/>
                  </a:schemeClr>
                </a:solidFill>
              </a:rPr>
              <a:t>Expanded </a:t>
            </a:r>
          </a:p>
        </p:txBody>
      </p:sp>
    </p:spTree>
    <p:custDataLst>
      <p:tags r:id="rId1"/>
    </p:custDataLst>
    <p:extLst>
      <p:ext uri="{BB962C8B-B14F-4D97-AF65-F5344CB8AC3E}">
        <p14:creationId xmlns:p14="http://schemas.microsoft.com/office/powerpoint/2010/main" val="1704143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457200" y="522627"/>
            <a:ext cx="8229600" cy="1143000"/>
          </a:xfrm>
        </p:spPr>
        <p:txBody>
          <a:bodyPr/>
          <a:lstStyle/>
          <a:p>
            <a:pPr eaLnBrk="1" hangingPunct="1"/>
            <a:r>
              <a:rPr lang="en-US" dirty="0"/>
              <a:t>MCAS: Emerging Understanding</a:t>
            </a:r>
          </a:p>
        </p:txBody>
      </p:sp>
      <p:sp>
        <p:nvSpPr>
          <p:cNvPr id="3" name="Content Placeholder 2"/>
          <p:cNvSpPr>
            <a:spLocks noGrp="1"/>
          </p:cNvSpPr>
          <p:nvPr>
            <p:ph idx="1"/>
          </p:nvPr>
        </p:nvSpPr>
        <p:spPr>
          <a:xfrm>
            <a:off x="457200" y="1752940"/>
            <a:ext cx="8686800" cy="4714212"/>
          </a:xfrm>
        </p:spPr>
        <p:txBody>
          <a:bodyPr>
            <a:normAutofit/>
          </a:bodyPr>
          <a:lstStyle/>
          <a:p>
            <a:pPr marL="274320" indent="-274320" eaLnBrk="1" fontAlgn="auto" hangingPunct="1">
              <a:spcAft>
                <a:spcPts val="0"/>
              </a:spcAft>
              <a:buClr>
                <a:schemeClr val="accent3"/>
              </a:buClr>
              <a:buFont typeface="Wingdings 2"/>
              <a:buChar char=""/>
              <a:defRPr/>
            </a:pPr>
            <a:r>
              <a:rPr lang="en-US" dirty="0"/>
              <a:t>Increasing estimates of prevalence</a:t>
            </a:r>
          </a:p>
          <a:p>
            <a:pPr marL="641033" lvl="1" indent="-274320" eaLnBrk="1" fontAlgn="auto" hangingPunct="1">
              <a:spcAft>
                <a:spcPts val="0"/>
              </a:spcAft>
              <a:buClr>
                <a:schemeClr val="accent3"/>
              </a:buClr>
              <a:buFont typeface="Wingdings 2"/>
              <a:buChar char=""/>
              <a:defRPr/>
            </a:pPr>
            <a:r>
              <a:rPr lang="en-US" dirty="0"/>
              <a:t>1-17% of the general first-world population?</a:t>
            </a:r>
          </a:p>
          <a:p>
            <a:pPr marL="274320" indent="-274320" eaLnBrk="1" fontAlgn="auto" hangingPunct="1">
              <a:spcAft>
                <a:spcPts val="0"/>
              </a:spcAft>
              <a:buClr>
                <a:schemeClr val="accent3"/>
              </a:buClr>
              <a:buFont typeface="Wingdings 2"/>
              <a:buChar char=""/>
              <a:defRPr/>
            </a:pPr>
            <a:r>
              <a:rPr lang="en-US" dirty="0"/>
              <a:t>Increasing evidence of critical mast cell involvement in…</a:t>
            </a:r>
          </a:p>
        </p:txBody>
      </p:sp>
      <p:sp>
        <p:nvSpPr>
          <p:cNvPr id="40963" name="TextBox 3"/>
          <p:cNvSpPr txBox="1">
            <a:spLocks noChangeArrowheads="1"/>
          </p:cNvSpPr>
          <p:nvPr/>
        </p:nvSpPr>
        <p:spPr bwMode="auto">
          <a:xfrm>
            <a:off x="-1" y="5832341"/>
            <a:ext cx="4556097" cy="1015663"/>
          </a:xfrm>
          <a:prstGeom prst="rect">
            <a:avLst/>
          </a:prstGeom>
          <a:noFill/>
          <a:ln w="9525">
            <a:noFill/>
            <a:miter lim="800000"/>
            <a:headEnd/>
            <a:tailEnd/>
          </a:ln>
        </p:spPr>
        <p:txBody>
          <a:bodyPr wrap="square">
            <a:spAutoFit/>
          </a:bodyPr>
          <a:lstStyle/>
          <a:p>
            <a:r>
              <a:rPr lang="en-US" sz="1000" dirty="0" err="1">
                <a:latin typeface="Constantia" pitchFamily="18" charset="0"/>
              </a:rPr>
              <a:t>Theoharides</a:t>
            </a:r>
            <a:r>
              <a:rPr lang="en-US" sz="1000" dirty="0">
                <a:latin typeface="Constantia" pitchFamily="18" charset="0"/>
              </a:rPr>
              <a:t> TC. </a:t>
            </a:r>
            <a:r>
              <a:rPr lang="en-US" sz="1000" i="1" dirty="0" err="1">
                <a:latin typeface="Constantia" pitchFamily="18" charset="0"/>
              </a:rPr>
              <a:t>Clin</a:t>
            </a:r>
            <a:r>
              <a:rPr lang="en-US" sz="1000" i="1" dirty="0">
                <a:latin typeface="Constantia" pitchFamily="18" charset="0"/>
              </a:rPr>
              <a:t> </a:t>
            </a:r>
            <a:r>
              <a:rPr lang="en-US" sz="1000" i="1" dirty="0" err="1">
                <a:latin typeface="Constantia" pitchFamily="18" charset="0"/>
              </a:rPr>
              <a:t>Ther</a:t>
            </a:r>
            <a:r>
              <a:rPr lang="en-US" sz="1000" dirty="0">
                <a:latin typeface="Constantia" pitchFamily="18" charset="0"/>
              </a:rPr>
              <a:t> 2013;35:544-7.</a:t>
            </a:r>
          </a:p>
          <a:p>
            <a:r>
              <a:rPr lang="en-US" sz="1000" dirty="0">
                <a:latin typeface="Constantia" pitchFamily="18" charset="0"/>
              </a:rPr>
              <a:t>Afrin LB. </a:t>
            </a:r>
            <a:r>
              <a:rPr lang="en-US" sz="1000" i="1" dirty="0">
                <a:latin typeface="Constantia" pitchFamily="18" charset="0"/>
              </a:rPr>
              <a:t>Oral </a:t>
            </a:r>
            <a:r>
              <a:rPr lang="en-US" sz="1000" i="1" dirty="0" err="1">
                <a:latin typeface="Constantia" pitchFamily="18" charset="0"/>
              </a:rPr>
              <a:t>Surg</a:t>
            </a:r>
            <a:r>
              <a:rPr lang="en-US" sz="1000" i="1" dirty="0">
                <a:latin typeface="Constantia" pitchFamily="18" charset="0"/>
              </a:rPr>
              <a:t> Oral Med Oral Path Oral </a:t>
            </a:r>
            <a:r>
              <a:rPr lang="en-US" sz="1000" i="1" dirty="0" err="1">
                <a:latin typeface="Constantia" pitchFamily="18" charset="0"/>
              </a:rPr>
              <a:t>Radiol</a:t>
            </a:r>
            <a:r>
              <a:rPr lang="en-US" sz="1000" i="1" dirty="0">
                <a:latin typeface="Constantia" pitchFamily="18" charset="0"/>
              </a:rPr>
              <a:t> </a:t>
            </a:r>
            <a:r>
              <a:rPr lang="en-US" sz="1000" i="1" dirty="0" err="1">
                <a:latin typeface="Constantia" pitchFamily="18" charset="0"/>
              </a:rPr>
              <a:t>Endodontol</a:t>
            </a:r>
            <a:r>
              <a:rPr lang="en-US" sz="1000" dirty="0">
                <a:latin typeface="Constantia" pitchFamily="18" charset="0"/>
              </a:rPr>
              <a:t> 2011;111:465-472.</a:t>
            </a:r>
          </a:p>
          <a:p>
            <a:r>
              <a:rPr lang="en-US" sz="1000" dirty="0" err="1">
                <a:latin typeface="Constantia" pitchFamily="18" charset="0"/>
              </a:rPr>
              <a:t>Haenisch</a:t>
            </a:r>
            <a:r>
              <a:rPr lang="en-US" sz="1000" dirty="0">
                <a:latin typeface="Constantia" pitchFamily="18" charset="0"/>
              </a:rPr>
              <a:t> B, </a:t>
            </a:r>
            <a:r>
              <a:rPr lang="en-US" sz="1000" i="1" dirty="0">
                <a:latin typeface="Constantia" pitchFamily="18" charset="0"/>
              </a:rPr>
              <a:t>et al.</a:t>
            </a:r>
            <a:r>
              <a:rPr lang="en-US" sz="1000" dirty="0">
                <a:latin typeface="Constantia" pitchFamily="18" charset="0"/>
              </a:rPr>
              <a:t> </a:t>
            </a:r>
            <a:r>
              <a:rPr lang="en-US" sz="1000" i="1" dirty="0" err="1">
                <a:latin typeface="Constantia" pitchFamily="18" charset="0"/>
              </a:rPr>
              <a:t>Immunol</a:t>
            </a:r>
            <a:r>
              <a:rPr lang="en-US" sz="1000" dirty="0">
                <a:latin typeface="Constantia" pitchFamily="18" charset="0"/>
              </a:rPr>
              <a:t> 2012;137:197-205.</a:t>
            </a:r>
          </a:p>
          <a:p>
            <a:r>
              <a:rPr lang="en-US" sz="1000" dirty="0" err="1">
                <a:latin typeface="Constantia" pitchFamily="18" charset="0"/>
              </a:rPr>
              <a:t>Pejler</a:t>
            </a:r>
            <a:r>
              <a:rPr lang="en-US" sz="1000" dirty="0">
                <a:latin typeface="Constantia" pitchFamily="18" charset="0"/>
              </a:rPr>
              <a:t> G, </a:t>
            </a:r>
            <a:r>
              <a:rPr lang="en-US" sz="1000" i="1" dirty="0">
                <a:latin typeface="Constantia" pitchFamily="18" charset="0"/>
              </a:rPr>
              <a:t>et al.</a:t>
            </a:r>
            <a:r>
              <a:rPr lang="en-US" sz="1000" dirty="0">
                <a:latin typeface="Constantia" pitchFamily="18" charset="0"/>
              </a:rPr>
              <a:t> </a:t>
            </a:r>
            <a:r>
              <a:rPr lang="en-US" sz="1000" i="1" dirty="0">
                <a:latin typeface="Constantia" pitchFamily="18" charset="0"/>
              </a:rPr>
              <a:t>Blood</a:t>
            </a:r>
            <a:r>
              <a:rPr lang="en-US" sz="1000" dirty="0">
                <a:latin typeface="Constantia" pitchFamily="18" charset="0"/>
              </a:rPr>
              <a:t> 2010;115(24):4981-4990.</a:t>
            </a:r>
          </a:p>
          <a:p>
            <a:r>
              <a:rPr lang="en-US" sz="1000" dirty="0" err="1">
                <a:latin typeface="Constantia" pitchFamily="18" charset="0"/>
              </a:rPr>
              <a:t>Theoharides</a:t>
            </a:r>
            <a:r>
              <a:rPr lang="en-US" sz="1000" dirty="0">
                <a:latin typeface="Constantia" pitchFamily="18" charset="0"/>
              </a:rPr>
              <a:t> TC, </a:t>
            </a:r>
            <a:r>
              <a:rPr lang="en-US" sz="1000" i="1" dirty="0">
                <a:latin typeface="Constantia" pitchFamily="18" charset="0"/>
              </a:rPr>
              <a:t>et al.</a:t>
            </a:r>
            <a:r>
              <a:rPr lang="en-US" sz="1000" dirty="0">
                <a:latin typeface="Constantia" pitchFamily="18" charset="0"/>
              </a:rPr>
              <a:t> </a:t>
            </a:r>
            <a:r>
              <a:rPr lang="en-US" sz="1000" i="1" dirty="0" err="1">
                <a:latin typeface="Constantia" pitchFamily="18" charset="0"/>
              </a:rPr>
              <a:t>Biochim</a:t>
            </a:r>
            <a:r>
              <a:rPr lang="en-US" sz="1000" i="1" dirty="0">
                <a:latin typeface="Constantia" pitchFamily="18" charset="0"/>
              </a:rPr>
              <a:t> </a:t>
            </a:r>
            <a:r>
              <a:rPr lang="en-US" sz="1000" i="1" dirty="0" err="1">
                <a:latin typeface="Constantia" pitchFamily="18" charset="0"/>
              </a:rPr>
              <a:t>Biophys</a:t>
            </a:r>
            <a:r>
              <a:rPr lang="en-US" sz="1000" i="1" dirty="0">
                <a:latin typeface="Constantia" pitchFamily="18" charset="0"/>
              </a:rPr>
              <a:t> </a:t>
            </a:r>
            <a:r>
              <a:rPr lang="en-US" sz="1000" i="1" dirty="0" err="1">
                <a:latin typeface="Constantia" pitchFamily="18" charset="0"/>
              </a:rPr>
              <a:t>Acta</a:t>
            </a:r>
            <a:r>
              <a:rPr lang="en-US" sz="1000" dirty="0">
                <a:latin typeface="Constantia" pitchFamily="18" charset="0"/>
              </a:rPr>
              <a:t> 2012 Jan;1822(1):21-33.</a:t>
            </a:r>
          </a:p>
          <a:p>
            <a:r>
              <a:rPr lang="en-US" sz="1000" dirty="0" err="1">
                <a:latin typeface="Constantia" pitchFamily="18" charset="0"/>
              </a:rPr>
              <a:t>Theoharides</a:t>
            </a:r>
            <a:r>
              <a:rPr lang="en-US" sz="1000" dirty="0">
                <a:latin typeface="Constantia" pitchFamily="18" charset="0"/>
              </a:rPr>
              <a:t> TC, </a:t>
            </a:r>
            <a:r>
              <a:rPr lang="en-US" sz="1000" i="1" dirty="0">
                <a:latin typeface="Constantia" pitchFamily="18" charset="0"/>
              </a:rPr>
              <a:t>et al.</a:t>
            </a:r>
            <a:r>
              <a:rPr lang="en-US" sz="1000" dirty="0">
                <a:latin typeface="Constantia" pitchFamily="18" charset="0"/>
              </a:rPr>
              <a:t> </a:t>
            </a:r>
            <a:r>
              <a:rPr lang="en-US" sz="1000" i="1" dirty="0">
                <a:latin typeface="Constantia" pitchFamily="18" charset="0"/>
              </a:rPr>
              <a:t>Trends </a:t>
            </a:r>
            <a:r>
              <a:rPr lang="en-US" sz="1000" i="1" dirty="0" err="1">
                <a:latin typeface="Constantia" pitchFamily="18" charset="0"/>
              </a:rPr>
              <a:t>Pharmacol</a:t>
            </a:r>
            <a:r>
              <a:rPr lang="en-US" sz="1000" i="1" dirty="0">
                <a:latin typeface="Constantia" pitchFamily="18" charset="0"/>
              </a:rPr>
              <a:t> </a:t>
            </a:r>
            <a:r>
              <a:rPr lang="en-US" sz="1000" i="1" dirty="0" err="1">
                <a:latin typeface="Constantia" pitchFamily="18" charset="0"/>
              </a:rPr>
              <a:t>Sci</a:t>
            </a:r>
            <a:r>
              <a:rPr lang="en-US" sz="1000" dirty="0">
                <a:latin typeface="Constantia" pitchFamily="18" charset="0"/>
              </a:rPr>
              <a:t> 2011;32(9):534-542.</a:t>
            </a:r>
          </a:p>
        </p:txBody>
      </p:sp>
      <p:sp>
        <p:nvSpPr>
          <p:cNvPr id="5" name="Content Placeholder 4"/>
          <p:cNvSpPr txBox="1">
            <a:spLocks/>
          </p:cNvSpPr>
          <p:nvPr/>
        </p:nvSpPr>
        <p:spPr bwMode="auto">
          <a:xfrm>
            <a:off x="452680" y="3169605"/>
            <a:ext cx="4998093" cy="2589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lvl="1"/>
            <a:r>
              <a:rPr lang="en-US" dirty="0"/>
              <a:t>Irritable bowel syndrome (11%)</a:t>
            </a:r>
          </a:p>
          <a:p>
            <a:pPr lvl="1"/>
            <a:r>
              <a:rPr lang="en-US" dirty="0"/>
              <a:t>Chronic fatigue syndrome (3%)</a:t>
            </a:r>
          </a:p>
          <a:p>
            <a:pPr lvl="1"/>
            <a:r>
              <a:rPr lang="en-US" dirty="0"/>
              <a:t>Fibromyalgia (1-10%)</a:t>
            </a:r>
          </a:p>
          <a:p>
            <a:pPr lvl="1"/>
            <a:r>
              <a:rPr lang="en-US" dirty="0"/>
              <a:t>Diabetes mellitus (2-20%)</a:t>
            </a:r>
          </a:p>
          <a:p>
            <a:endParaRPr lang="en-US" dirty="0"/>
          </a:p>
          <a:p>
            <a:endParaRPr lang="en-US" dirty="0"/>
          </a:p>
        </p:txBody>
      </p:sp>
      <p:sp>
        <p:nvSpPr>
          <p:cNvPr id="6" name="Content Placeholder 5"/>
          <p:cNvSpPr txBox="1">
            <a:spLocks/>
          </p:cNvSpPr>
          <p:nvPr/>
        </p:nvSpPr>
        <p:spPr>
          <a:xfrm>
            <a:off x="4865472" y="3153703"/>
            <a:ext cx="4038600" cy="2605827"/>
          </a:xfrm>
          <a:prstGeom prst="rect">
            <a:avLst/>
          </a:prstGeom>
        </p:spPr>
        <p:txBody>
          <a:bodyPr/>
          <a:lst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lvl="1"/>
            <a:r>
              <a:rPr lang="en-US" dirty="0"/>
              <a:t>Asthma (4-20%)</a:t>
            </a:r>
          </a:p>
          <a:p>
            <a:pPr lvl="1"/>
            <a:r>
              <a:rPr lang="en-US" dirty="0"/>
              <a:t>Obesity (37%)</a:t>
            </a:r>
          </a:p>
          <a:p>
            <a:pPr lvl="1"/>
            <a:r>
              <a:rPr lang="en-US" dirty="0"/>
              <a:t>Depression (5%)</a:t>
            </a:r>
          </a:p>
          <a:p>
            <a:pPr lvl="1"/>
            <a:r>
              <a:rPr lang="en-US" dirty="0"/>
              <a:t>Atherosclerosis  (?)</a:t>
            </a:r>
          </a:p>
          <a:p>
            <a:pPr lvl="1"/>
            <a:r>
              <a:rPr lang="en-US" dirty="0"/>
              <a:t>Etc. etc. etc. etc.</a:t>
            </a:r>
          </a:p>
        </p:txBody>
      </p:sp>
      <p:sp>
        <p:nvSpPr>
          <p:cNvPr id="7" name="TextBox 3"/>
          <p:cNvSpPr txBox="1">
            <a:spLocks noChangeArrowheads="1"/>
          </p:cNvSpPr>
          <p:nvPr/>
        </p:nvSpPr>
        <p:spPr bwMode="auto">
          <a:xfrm>
            <a:off x="4700371" y="5841623"/>
            <a:ext cx="4556097" cy="1015663"/>
          </a:xfrm>
          <a:prstGeom prst="rect">
            <a:avLst/>
          </a:prstGeom>
          <a:noFill/>
          <a:ln w="9525">
            <a:noFill/>
            <a:miter lim="800000"/>
            <a:headEnd/>
            <a:tailEnd/>
          </a:ln>
        </p:spPr>
        <p:txBody>
          <a:bodyPr wrap="square">
            <a:spAutoFit/>
          </a:bodyPr>
          <a:lstStyle/>
          <a:p>
            <a:r>
              <a:rPr lang="en-US" sz="1000" dirty="0" err="1">
                <a:latin typeface="Constantia" pitchFamily="18" charset="0"/>
              </a:rPr>
              <a:t>Brightling</a:t>
            </a:r>
            <a:r>
              <a:rPr lang="en-US" sz="1000" dirty="0">
                <a:latin typeface="Constantia" pitchFamily="18" charset="0"/>
              </a:rPr>
              <a:t> CE, </a:t>
            </a:r>
            <a:r>
              <a:rPr lang="en-US" sz="1000" i="1" dirty="0">
                <a:latin typeface="Constantia" pitchFamily="18" charset="0"/>
              </a:rPr>
              <a:t>et al.</a:t>
            </a:r>
            <a:r>
              <a:rPr lang="en-US" sz="1000" dirty="0">
                <a:latin typeface="Constantia" pitchFamily="18" charset="0"/>
              </a:rPr>
              <a:t> </a:t>
            </a:r>
            <a:r>
              <a:rPr lang="en-US" sz="1000" i="1" dirty="0" err="1">
                <a:latin typeface="Constantia" pitchFamily="18" charset="0"/>
              </a:rPr>
              <a:t>Curr</a:t>
            </a:r>
            <a:r>
              <a:rPr lang="en-US" sz="1000" i="1" dirty="0">
                <a:latin typeface="Constantia" pitchFamily="18" charset="0"/>
              </a:rPr>
              <a:t> Allergy Asthma Reports</a:t>
            </a:r>
            <a:r>
              <a:rPr lang="en-US" sz="1000" dirty="0">
                <a:latin typeface="Constantia" pitchFamily="18" charset="0"/>
              </a:rPr>
              <a:t> 2005;5:130-135.</a:t>
            </a:r>
          </a:p>
          <a:p>
            <a:r>
              <a:rPr lang="en-US" sz="1000" dirty="0">
                <a:latin typeface="Constantia" pitchFamily="18" charset="0"/>
              </a:rPr>
              <a:t>Blanco I, </a:t>
            </a:r>
            <a:r>
              <a:rPr lang="en-US" sz="1000" i="1" dirty="0">
                <a:latin typeface="Constantia" pitchFamily="18" charset="0"/>
              </a:rPr>
              <a:t>et al.</a:t>
            </a:r>
            <a:r>
              <a:rPr lang="en-US" sz="1000" dirty="0">
                <a:latin typeface="Constantia" pitchFamily="18" charset="0"/>
              </a:rPr>
              <a:t> </a:t>
            </a:r>
            <a:r>
              <a:rPr lang="en-US" sz="1000" i="1" dirty="0" err="1">
                <a:latin typeface="Constantia" pitchFamily="18" charset="0"/>
              </a:rPr>
              <a:t>Clin</a:t>
            </a:r>
            <a:r>
              <a:rPr lang="en-US" sz="1000" i="1" dirty="0">
                <a:latin typeface="Constantia" pitchFamily="18" charset="0"/>
              </a:rPr>
              <a:t> </a:t>
            </a:r>
            <a:r>
              <a:rPr lang="en-US" sz="1000" i="1" dirty="0" err="1">
                <a:latin typeface="Constantia" pitchFamily="18" charset="0"/>
              </a:rPr>
              <a:t>Rheumatol</a:t>
            </a:r>
            <a:r>
              <a:rPr lang="en-US" sz="1000" dirty="0">
                <a:latin typeface="Constantia" pitchFamily="18" charset="0"/>
              </a:rPr>
              <a:t> 2010;29:1403-1412.</a:t>
            </a:r>
          </a:p>
          <a:p>
            <a:r>
              <a:rPr lang="en-US" sz="1000" dirty="0" err="1">
                <a:latin typeface="Constantia" pitchFamily="18" charset="0"/>
              </a:rPr>
              <a:t>Theoharides</a:t>
            </a:r>
            <a:r>
              <a:rPr lang="en-US" sz="1000" dirty="0">
                <a:latin typeface="Constantia" pitchFamily="18" charset="0"/>
              </a:rPr>
              <a:t> TC, </a:t>
            </a:r>
            <a:r>
              <a:rPr lang="en-US" sz="1000" i="1" dirty="0">
                <a:latin typeface="Constantia" pitchFamily="18" charset="0"/>
              </a:rPr>
              <a:t>et al.</a:t>
            </a:r>
            <a:r>
              <a:rPr lang="en-US" sz="1000" dirty="0">
                <a:latin typeface="Constantia" pitchFamily="18" charset="0"/>
              </a:rPr>
              <a:t> </a:t>
            </a:r>
            <a:r>
              <a:rPr lang="en-US" sz="1000" i="1" dirty="0">
                <a:latin typeface="Constantia" pitchFamily="18" charset="0"/>
              </a:rPr>
              <a:t>J </a:t>
            </a:r>
            <a:r>
              <a:rPr lang="en-US" sz="1000" i="1" dirty="0" err="1">
                <a:latin typeface="Constantia" pitchFamily="18" charset="0"/>
              </a:rPr>
              <a:t>Clin</a:t>
            </a:r>
            <a:r>
              <a:rPr lang="en-US" sz="1000" i="1" dirty="0">
                <a:latin typeface="Constantia" pitchFamily="18" charset="0"/>
              </a:rPr>
              <a:t> </a:t>
            </a:r>
            <a:r>
              <a:rPr lang="en-US" sz="1000" i="1" dirty="0" err="1">
                <a:latin typeface="Constantia" pitchFamily="18" charset="0"/>
              </a:rPr>
              <a:t>Psychopharmacol</a:t>
            </a:r>
            <a:r>
              <a:rPr lang="en-US" sz="1000" dirty="0">
                <a:latin typeface="Constantia" pitchFamily="18" charset="0"/>
              </a:rPr>
              <a:t> 2005;25:515-520.</a:t>
            </a:r>
          </a:p>
          <a:p>
            <a:r>
              <a:rPr lang="en-US" sz="1000" dirty="0" err="1">
                <a:latin typeface="Constantia" pitchFamily="18" charset="0"/>
              </a:rPr>
              <a:t>Theoharides</a:t>
            </a:r>
            <a:r>
              <a:rPr lang="en-US" sz="1000" dirty="0">
                <a:latin typeface="Constantia" pitchFamily="18" charset="0"/>
              </a:rPr>
              <a:t> TC, </a:t>
            </a:r>
            <a:r>
              <a:rPr lang="en-US" sz="1000" i="1" dirty="0">
                <a:latin typeface="Constantia" pitchFamily="18" charset="0"/>
              </a:rPr>
              <a:t>et al.</a:t>
            </a:r>
            <a:r>
              <a:rPr lang="en-US" sz="1000" dirty="0">
                <a:latin typeface="Constantia" pitchFamily="18" charset="0"/>
              </a:rPr>
              <a:t> </a:t>
            </a:r>
            <a:r>
              <a:rPr lang="en-US" sz="1000" i="1" dirty="0">
                <a:latin typeface="Constantia" pitchFamily="18" charset="0"/>
              </a:rPr>
              <a:t>J </a:t>
            </a:r>
            <a:r>
              <a:rPr lang="en-US" sz="1000" i="1" dirty="0" err="1">
                <a:latin typeface="Constantia" pitchFamily="18" charset="0"/>
              </a:rPr>
              <a:t>Clin</a:t>
            </a:r>
            <a:r>
              <a:rPr lang="en-US" sz="1000" i="1" dirty="0">
                <a:latin typeface="Constantia" pitchFamily="18" charset="0"/>
              </a:rPr>
              <a:t> </a:t>
            </a:r>
            <a:r>
              <a:rPr lang="en-US" sz="1000" i="1" dirty="0" err="1">
                <a:latin typeface="Constantia" pitchFamily="18" charset="0"/>
              </a:rPr>
              <a:t>Psychopharmacol</a:t>
            </a:r>
            <a:r>
              <a:rPr lang="en-US" sz="1000" dirty="0">
                <a:latin typeface="Constantia" pitchFamily="18" charset="0"/>
              </a:rPr>
              <a:t> 2004;24:577-581.</a:t>
            </a:r>
          </a:p>
          <a:p>
            <a:r>
              <a:rPr lang="en-US" sz="1000" dirty="0" err="1">
                <a:latin typeface="Constantia" pitchFamily="18" charset="0"/>
              </a:rPr>
              <a:t>Molderings</a:t>
            </a:r>
            <a:r>
              <a:rPr lang="en-US" sz="1000" dirty="0">
                <a:latin typeface="Constantia" pitchFamily="18" charset="0"/>
              </a:rPr>
              <a:t> GJ, </a:t>
            </a:r>
            <a:r>
              <a:rPr lang="en-US" sz="1000" i="1" dirty="0">
                <a:latin typeface="Constantia" pitchFamily="18" charset="0"/>
              </a:rPr>
              <a:t>et al.</a:t>
            </a:r>
            <a:r>
              <a:rPr lang="en-US" sz="1000" dirty="0">
                <a:latin typeface="Constantia" pitchFamily="18" charset="0"/>
              </a:rPr>
              <a:t> </a:t>
            </a:r>
            <a:r>
              <a:rPr lang="en-US" sz="1000" i="1" dirty="0" err="1">
                <a:latin typeface="Constantia" pitchFamily="18" charset="0"/>
              </a:rPr>
              <a:t>PLoS</a:t>
            </a:r>
            <a:r>
              <a:rPr lang="en-US" sz="1000" i="1" dirty="0">
                <a:latin typeface="Constantia" pitchFamily="18" charset="0"/>
              </a:rPr>
              <a:t> One</a:t>
            </a:r>
            <a:r>
              <a:rPr lang="en-US" sz="1000" dirty="0">
                <a:latin typeface="Constantia" pitchFamily="18" charset="0"/>
              </a:rPr>
              <a:t> 2013;8(9):e76241</a:t>
            </a:r>
          </a:p>
          <a:p>
            <a:r>
              <a:rPr lang="en-US" sz="1000" dirty="0" err="1">
                <a:latin typeface="Constantia" pitchFamily="18" charset="0"/>
              </a:rPr>
              <a:t>Frieling</a:t>
            </a:r>
            <a:r>
              <a:rPr lang="en-US" sz="1000" dirty="0">
                <a:latin typeface="Constantia" pitchFamily="18" charset="0"/>
              </a:rPr>
              <a:t> T, </a:t>
            </a:r>
            <a:r>
              <a:rPr lang="en-US" sz="1000" i="1" dirty="0">
                <a:latin typeface="Constantia" pitchFamily="18" charset="0"/>
              </a:rPr>
              <a:t>et al</a:t>
            </a:r>
            <a:r>
              <a:rPr lang="en-US" sz="1000" dirty="0">
                <a:latin typeface="Constantia" pitchFamily="18" charset="0"/>
              </a:rPr>
              <a:t>., </a:t>
            </a:r>
            <a:r>
              <a:rPr lang="en-US" sz="1000" i="1" dirty="0">
                <a:latin typeface="Constantia" pitchFamily="18" charset="0"/>
              </a:rPr>
              <a:t>Z </a:t>
            </a:r>
            <a:r>
              <a:rPr lang="en-US" sz="1000" i="1" dirty="0" err="1">
                <a:latin typeface="Constantia" pitchFamily="18" charset="0"/>
              </a:rPr>
              <a:t>Gastroenterol</a:t>
            </a:r>
            <a:r>
              <a:rPr lang="en-US" sz="1000" dirty="0">
                <a:latin typeface="Constantia" pitchFamily="18" charset="0"/>
              </a:rPr>
              <a:t> 2011;49:191-194.</a:t>
            </a:r>
          </a:p>
        </p:txBody>
      </p:sp>
      <p:sp>
        <p:nvSpPr>
          <p:cNvPr id="8" name="Content Placeholder 4"/>
          <p:cNvSpPr txBox="1">
            <a:spLocks/>
          </p:cNvSpPr>
          <p:nvPr/>
        </p:nvSpPr>
        <p:spPr bwMode="auto">
          <a:xfrm>
            <a:off x="452681" y="3169605"/>
            <a:ext cx="4390912" cy="2589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lvl="1"/>
            <a:r>
              <a:rPr lang="en-US" dirty="0"/>
              <a:t>Irritable bowel syndrome</a:t>
            </a:r>
          </a:p>
          <a:p>
            <a:pPr lvl="1"/>
            <a:r>
              <a:rPr lang="en-US" dirty="0"/>
              <a:t>Chronic fatigue syndrome</a:t>
            </a:r>
          </a:p>
          <a:p>
            <a:pPr lvl="1"/>
            <a:r>
              <a:rPr lang="en-US" dirty="0"/>
              <a:t>Fibromyalgia</a:t>
            </a:r>
          </a:p>
          <a:p>
            <a:pPr lvl="1"/>
            <a:r>
              <a:rPr lang="en-US" dirty="0"/>
              <a:t>Diabetes mellitus</a:t>
            </a:r>
          </a:p>
          <a:p>
            <a:endParaRPr lang="en-US" dirty="0"/>
          </a:p>
          <a:p>
            <a:endParaRPr lang="en-US" dirty="0"/>
          </a:p>
        </p:txBody>
      </p:sp>
      <p:sp>
        <p:nvSpPr>
          <p:cNvPr id="9" name="Content Placeholder 5"/>
          <p:cNvSpPr txBox="1">
            <a:spLocks/>
          </p:cNvSpPr>
          <p:nvPr/>
        </p:nvSpPr>
        <p:spPr>
          <a:xfrm>
            <a:off x="4865472" y="3153703"/>
            <a:ext cx="4038600" cy="2605827"/>
          </a:xfrm>
          <a:prstGeom prst="rect">
            <a:avLst/>
          </a:prstGeom>
        </p:spPr>
        <p:txBody>
          <a:bodyPr/>
          <a:lst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lvl="1"/>
            <a:r>
              <a:rPr lang="en-US" dirty="0"/>
              <a:t>Asthma</a:t>
            </a:r>
          </a:p>
          <a:p>
            <a:pPr lvl="1"/>
            <a:r>
              <a:rPr lang="en-US" dirty="0"/>
              <a:t>Obesity</a:t>
            </a:r>
          </a:p>
          <a:p>
            <a:pPr lvl="1"/>
            <a:r>
              <a:rPr lang="en-US" dirty="0"/>
              <a:t>Depression</a:t>
            </a:r>
          </a:p>
          <a:p>
            <a:pPr lvl="1"/>
            <a:r>
              <a:rPr lang="en-US" dirty="0"/>
              <a:t>Atherosclerosis</a:t>
            </a:r>
          </a:p>
          <a:p>
            <a:pPr lvl="1"/>
            <a:r>
              <a:rPr lang="en-US" dirty="0"/>
              <a:t>Etc. etc. etc. etc.</a:t>
            </a:r>
          </a:p>
        </p:txBody>
      </p:sp>
      <p:sp>
        <p:nvSpPr>
          <p:cNvPr id="2" name="TextBox 1"/>
          <p:cNvSpPr txBox="1"/>
          <p:nvPr/>
        </p:nvSpPr>
        <p:spPr>
          <a:xfrm>
            <a:off x="3800120" y="3058703"/>
            <a:ext cx="2220686" cy="246221"/>
          </a:xfrm>
          <a:prstGeom prst="rect">
            <a:avLst/>
          </a:prstGeom>
          <a:noFill/>
        </p:spPr>
        <p:txBody>
          <a:bodyPr wrap="square" rtlCol="0">
            <a:spAutoFit/>
          </a:bodyPr>
          <a:lstStyle/>
          <a:p>
            <a:pPr algn="ctr"/>
            <a:r>
              <a:rPr lang="en-US" sz="1000" dirty="0">
                <a:solidFill>
                  <a:srgbClr val="FF0000"/>
                </a:solidFill>
              </a:rPr>
              <a:t>Est. Global Prev.</a:t>
            </a:r>
          </a:p>
        </p:txBody>
      </p:sp>
      <p:sp>
        <p:nvSpPr>
          <p:cNvPr id="13" name="TextBox 12"/>
          <p:cNvSpPr txBox="1"/>
          <p:nvPr/>
        </p:nvSpPr>
        <p:spPr>
          <a:xfrm>
            <a:off x="6090020" y="3056728"/>
            <a:ext cx="2220686" cy="246221"/>
          </a:xfrm>
          <a:prstGeom prst="rect">
            <a:avLst/>
          </a:prstGeom>
          <a:noFill/>
        </p:spPr>
        <p:txBody>
          <a:bodyPr wrap="square" rtlCol="0">
            <a:spAutoFit/>
          </a:bodyPr>
          <a:lstStyle/>
          <a:p>
            <a:pPr algn="ctr"/>
            <a:r>
              <a:rPr lang="en-US" sz="1000" dirty="0">
                <a:solidFill>
                  <a:srgbClr val="FF0000"/>
                </a:solidFill>
              </a:rPr>
              <a:t>Est. Global Prev.</a:t>
            </a:r>
          </a:p>
        </p:txBody>
      </p:sp>
      <p:sp>
        <p:nvSpPr>
          <p:cNvPr id="12" name="TextBox 11"/>
          <p:cNvSpPr txBox="1"/>
          <p:nvPr/>
        </p:nvSpPr>
        <p:spPr>
          <a:xfrm>
            <a:off x="452681" y="5414828"/>
            <a:ext cx="8341462" cy="1200329"/>
          </a:xfrm>
          <a:prstGeom prst="rect">
            <a:avLst/>
          </a:prstGeom>
          <a:solidFill>
            <a:schemeClr val="tx1"/>
          </a:solidFill>
        </p:spPr>
        <p:txBody>
          <a:bodyPr wrap="square" rtlCol="0">
            <a:spAutoFit/>
          </a:bodyPr>
          <a:lstStyle/>
          <a:p>
            <a:pPr algn="ctr"/>
            <a:r>
              <a:rPr lang="en-US" sz="3600" dirty="0">
                <a:solidFill>
                  <a:srgbClr val="FF0000"/>
                </a:solidFill>
              </a:rPr>
              <a:t>What Portions of These Populations Bear Clonal Mast Cell Disease?</a:t>
            </a:r>
          </a:p>
        </p:txBody>
      </p:sp>
      <p:sp>
        <p:nvSpPr>
          <p:cNvPr id="14" name="TextBox 13"/>
          <p:cNvSpPr txBox="1"/>
          <p:nvPr/>
        </p:nvSpPr>
        <p:spPr>
          <a:xfrm>
            <a:off x="455159" y="2649211"/>
            <a:ext cx="8341462" cy="2862322"/>
          </a:xfrm>
          <a:prstGeom prst="rect">
            <a:avLst/>
          </a:prstGeom>
          <a:solidFill>
            <a:schemeClr val="tx1"/>
          </a:solidFill>
        </p:spPr>
        <p:txBody>
          <a:bodyPr wrap="square" rtlCol="0">
            <a:spAutoFit/>
          </a:bodyPr>
          <a:lstStyle/>
          <a:p>
            <a:pPr algn="ctr"/>
            <a:r>
              <a:rPr lang="en-US" sz="3600" dirty="0">
                <a:solidFill>
                  <a:srgbClr val="FF0000"/>
                </a:solidFill>
              </a:rPr>
              <a:t>If MCAS dominantly manifests as chronic inflammatory disease (CID), might its prevalence be even higher within populations enriched for CID</a:t>
            </a:r>
          </a:p>
          <a:p>
            <a:pPr algn="ctr"/>
            <a:r>
              <a:rPr lang="en-US" sz="3600" dirty="0">
                <a:solidFill>
                  <a:srgbClr val="FF0000"/>
                </a:solidFill>
              </a:rPr>
              <a:t>(e.g., inpatients)?</a:t>
            </a:r>
          </a:p>
        </p:txBody>
      </p:sp>
    </p:spTree>
    <p:custDataLst>
      <p:tags r:id="rId1"/>
    </p:custDataLst>
    <p:extLst>
      <p:ext uri="{BB962C8B-B14F-4D97-AF65-F5344CB8AC3E}">
        <p14:creationId xmlns:p14="http://schemas.microsoft.com/office/powerpoint/2010/main" val="1211567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444500" y="655402"/>
            <a:ext cx="8229600" cy="914400"/>
          </a:xfrm>
        </p:spPr>
        <p:txBody>
          <a:bodyPr/>
          <a:lstStyle/>
          <a:p>
            <a:pPr eaLnBrk="1" hangingPunct="1"/>
            <a:r>
              <a:rPr lang="en-US" dirty="0"/>
              <a:t>MCAS: Emerging Biology</a:t>
            </a:r>
          </a:p>
        </p:txBody>
      </p:sp>
      <p:sp>
        <p:nvSpPr>
          <p:cNvPr id="43010" name="Content Placeholder 2"/>
          <p:cNvSpPr>
            <a:spLocks noGrp="1"/>
          </p:cNvSpPr>
          <p:nvPr>
            <p:ph idx="1"/>
          </p:nvPr>
        </p:nvSpPr>
        <p:spPr>
          <a:xfrm>
            <a:off x="457200" y="1708807"/>
            <a:ext cx="8556625" cy="4660188"/>
          </a:xfrm>
        </p:spPr>
        <p:txBody>
          <a:bodyPr>
            <a:normAutofit fontScale="92500" lnSpcReduction="10000"/>
          </a:bodyPr>
          <a:lstStyle/>
          <a:p>
            <a:pPr eaLnBrk="1" hangingPunct="1"/>
            <a:r>
              <a:rPr lang="en-US" dirty="0"/>
              <a:t>May be clonal in most cases…</a:t>
            </a:r>
          </a:p>
          <a:p>
            <a:pPr lvl="1" eaLnBrk="1" hangingPunct="1"/>
            <a:r>
              <a:rPr lang="en-US" dirty="0"/>
              <a:t>More than 50 mutations (mostly heterozygous, but still functionally dominant) found scattered across all domains of KIT</a:t>
            </a:r>
          </a:p>
          <a:p>
            <a:pPr lvl="1" eaLnBrk="1" hangingPunct="1"/>
            <a:r>
              <a:rPr lang="en-US" dirty="0"/>
              <a:t>Most patients have </a:t>
            </a:r>
            <a:r>
              <a:rPr lang="en-US" u="sng" dirty="0"/>
              <a:t>multiple</a:t>
            </a:r>
            <a:r>
              <a:rPr lang="en-US" dirty="0"/>
              <a:t> KIT (and other) mutations</a:t>
            </a:r>
          </a:p>
          <a:p>
            <a:pPr lvl="1" eaLnBrk="1" hangingPunct="1"/>
            <a:r>
              <a:rPr lang="en-US" dirty="0"/>
              <a:t>No commercial assays yet for most of these mutations</a:t>
            </a:r>
          </a:p>
          <a:p>
            <a:pPr eaLnBrk="1" hangingPunct="1"/>
            <a:r>
              <a:rPr lang="en-US" dirty="0"/>
              <a:t>…but not yet independently confirmed…</a:t>
            </a:r>
          </a:p>
          <a:p>
            <a:pPr eaLnBrk="1" hangingPunct="1"/>
            <a:r>
              <a:rPr lang="en-US" dirty="0"/>
              <a:t>…thus issue of “non-clonal” vs. “undetermined </a:t>
            </a:r>
            <a:r>
              <a:rPr lang="en-US" dirty="0" err="1"/>
              <a:t>clonality</a:t>
            </a:r>
            <a:r>
              <a:rPr lang="en-US" dirty="0"/>
              <a:t>”</a:t>
            </a:r>
          </a:p>
          <a:p>
            <a:pPr lvl="1" eaLnBrk="1" hangingPunct="1"/>
            <a:r>
              <a:rPr lang="en-US" dirty="0"/>
              <a:t>Readily available genome/exome sequencing may resolve this soon</a:t>
            </a:r>
          </a:p>
          <a:p>
            <a:pPr eaLnBrk="1" hangingPunct="1"/>
            <a:r>
              <a:rPr lang="en-US" dirty="0"/>
              <a:t>Might autoantibodies (e.g., anti-</a:t>
            </a:r>
            <a:r>
              <a:rPr lang="en-US" dirty="0" err="1"/>
              <a:t>IgE</a:t>
            </a:r>
            <a:r>
              <a:rPr lang="en-US" dirty="0"/>
              <a:t>, anti-</a:t>
            </a:r>
            <a:r>
              <a:rPr lang="en-US" dirty="0" err="1"/>
              <a:t>IgE</a:t>
            </a:r>
            <a:r>
              <a:rPr lang="en-US" dirty="0"/>
              <a:t>-receptor) be key drivers/contributors in some cases?</a:t>
            </a:r>
          </a:p>
        </p:txBody>
      </p:sp>
      <p:sp>
        <p:nvSpPr>
          <p:cNvPr id="43011" name="TextBox 3"/>
          <p:cNvSpPr txBox="1">
            <a:spLocks noChangeArrowheads="1"/>
          </p:cNvSpPr>
          <p:nvPr/>
        </p:nvSpPr>
        <p:spPr bwMode="auto">
          <a:xfrm>
            <a:off x="104775" y="6090834"/>
            <a:ext cx="8909050" cy="708025"/>
          </a:xfrm>
          <a:prstGeom prst="rect">
            <a:avLst/>
          </a:prstGeom>
          <a:noFill/>
          <a:ln w="9525">
            <a:noFill/>
            <a:miter lim="800000"/>
            <a:headEnd/>
            <a:tailEnd/>
          </a:ln>
        </p:spPr>
        <p:txBody>
          <a:bodyPr>
            <a:spAutoFit/>
          </a:bodyPr>
          <a:lstStyle/>
          <a:p>
            <a:r>
              <a:rPr lang="en-US" sz="1000" dirty="0" err="1">
                <a:latin typeface="Constantia" pitchFamily="18" charset="0"/>
              </a:rPr>
              <a:t>Molderings</a:t>
            </a:r>
            <a:r>
              <a:rPr lang="en-US" sz="1000" dirty="0">
                <a:latin typeface="Constantia" pitchFamily="18" charset="0"/>
              </a:rPr>
              <a:t> GJ </a:t>
            </a:r>
            <a:r>
              <a:rPr lang="en-US" sz="1000" i="1" dirty="0">
                <a:latin typeface="Constantia" pitchFamily="18" charset="0"/>
              </a:rPr>
              <a:t>et al.</a:t>
            </a:r>
            <a:r>
              <a:rPr lang="en-US" sz="1000" dirty="0">
                <a:latin typeface="Constantia" pitchFamily="18" charset="0"/>
              </a:rPr>
              <a:t>  Multiple novel alterations in Kit tyrosine kinase in patients with </a:t>
            </a:r>
            <a:r>
              <a:rPr lang="en-US" sz="1000" dirty="0" err="1">
                <a:latin typeface="Constantia" pitchFamily="18" charset="0"/>
              </a:rPr>
              <a:t>gastrointestinally</a:t>
            </a:r>
            <a:r>
              <a:rPr lang="en-US" sz="1000" dirty="0">
                <a:latin typeface="Constantia" pitchFamily="18" charset="0"/>
              </a:rPr>
              <a:t> pronounced systemic mast cell activation disorder.  </a:t>
            </a:r>
            <a:r>
              <a:rPr lang="en-US" sz="1000" i="1" dirty="0" err="1">
                <a:latin typeface="Constantia" pitchFamily="18" charset="0"/>
              </a:rPr>
              <a:t>Scand</a:t>
            </a:r>
            <a:r>
              <a:rPr lang="en-US" sz="1000" i="1" dirty="0">
                <a:latin typeface="Constantia" pitchFamily="18" charset="0"/>
              </a:rPr>
              <a:t> J </a:t>
            </a:r>
            <a:r>
              <a:rPr lang="en-US" sz="1000" i="1" dirty="0" err="1">
                <a:latin typeface="Constantia" pitchFamily="18" charset="0"/>
              </a:rPr>
              <a:t>Gastroenterol</a:t>
            </a:r>
            <a:r>
              <a:rPr lang="en-US" sz="1000" dirty="0">
                <a:latin typeface="Constantia" pitchFamily="18" charset="0"/>
              </a:rPr>
              <a:t> 2007; 42(9):1045-1053.</a:t>
            </a:r>
          </a:p>
          <a:p>
            <a:r>
              <a:rPr lang="en-US" sz="1000" dirty="0" err="1">
                <a:latin typeface="Constantia" pitchFamily="18" charset="0"/>
              </a:rPr>
              <a:t>Molderings</a:t>
            </a:r>
            <a:r>
              <a:rPr lang="en-US" sz="1000" dirty="0">
                <a:latin typeface="Constantia" pitchFamily="18" charset="0"/>
              </a:rPr>
              <a:t> GJ </a:t>
            </a:r>
            <a:r>
              <a:rPr lang="en-US" sz="1000" i="1" dirty="0">
                <a:latin typeface="Constantia" pitchFamily="18" charset="0"/>
              </a:rPr>
              <a:t>et al.</a:t>
            </a:r>
            <a:r>
              <a:rPr lang="en-US" sz="1000" dirty="0">
                <a:latin typeface="Constantia" pitchFamily="18" charset="0"/>
              </a:rPr>
              <a:t>  Comparative analysis of mutation of tyrosine kinase Kit in mast cells from patients with systemic mast cell activation syndrome and healthy subjects.  </a:t>
            </a:r>
            <a:r>
              <a:rPr lang="en-US" sz="1000" i="1" dirty="0" err="1">
                <a:latin typeface="Constantia" pitchFamily="18" charset="0"/>
              </a:rPr>
              <a:t>Immunogenetics</a:t>
            </a:r>
            <a:r>
              <a:rPr lang="en-US" sz="1000" dirty="0">
                <a:latin typeface="Constantia" pitchFamily="18" charset="0"/>
              </a:rPr>
              <a:t> 2010;62:721-727.</a:t>
            </a:r>
          </a:p>
        </p:txBody>
      </p:sp>
    </p:spTree>
    <p:custDataLst>
      <p:tags r:id="rId1"/>
    </p:custDataLst>
    <p:extLst>
      <p:ext uri="{BB962C8B-B14F-4D97-AF65-F5344CB8AC3E}">
        <p14:creationId xmlns:p14="http://schemas.microsoft.com/office/powerpoint/2010/main" val="25182507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09" name="Title 1"/>
          <p:cNvSpPr>
            <a:spLocks noGrp="1"/>
          </p:cNvSpPr>
          <p:nvPr>
            <p:ph type="title"/>
          </p:nvPr>
        </p:nvSpPr>
        <p:spPr>
          <a:xfrm>
            <a:off x="457200" y="450197"/>
            <a:ext cx="8229600" cy="914400"/>
          </a:xfrm>
        </p:spPr>
        <p:txBody>
          <a:bodyPr/>
          <a:lstStyle/>
          <a:p>
            <a:pPr eaLnBrk="1" hangingPunct="1"/>
            <a:r>
              <a:rPr lang="en-US" dirty="0"/>
              <a:t>MCAS: Emerging Biology</a:t>
            </a:r>
          </a:p>
        </p:txBody>
      </p:sp>
      <p:sp>
        <p:nvSpPr>
          <p:cNvPr id="43010" name="Content Placeholder 2"/>
          <p:cNvSpPr>
            <a:spLocks noGrp="1"/>
          </p:cNvSpPr>
          <p:nvPr>
            <p:ph idx="1"/>
          </p:nvPr>
        </p:nvSpPr>
        <p:spPr>
          <a:xfrm>
            <a:off x="457200" y="1277285"/>
            <a:ext cx="8556625" cy="4783689"/>
          </a:xfrm>
        </p:spPr>
        <p:txBody>
          <a:bodyPr/>
          <a:lstStyle/>
          <a:p>
            <a:pPr eaLnBrk="1" hangingPunct="1"/>
            <a:r>
              <a:rPr lang="en-US" dirty="0"/>
              <a:t>KIT mutations found thus far in MCAS:</a:t>
            </a:r>
          </a:p>
          <a:p>
            <a:pPr lvl="2" indent="-246888" fontAlgn="auto">
              <a:spcAft>
                <a:spcPts val="0"/>
              </a:spcAft>
              <a:buFont typeface="Wingdings 2"/>
              <a:buChar char=""/>
              <a:defRPr/>
            </a:pPr>
            <a:r>
              <a:rPr lang="en-US" dirty="0"/>
              <a:t>Ligand-binding domain: W8R, C12S, del(</a:t>
            </a:r>
            <a:r>
              <a:rPr lang="en-US" dirty="0" err="1"/>
              <a:t>nt</a:t>
            </a:r>
            <a:r>
              <a:rPr lang="en-US" dirty="0"/>
              <a:t> a153), E53K, insertion 71 ?</a:t>
            </a:r>
            <a:r>
              <a:rPr lang="en-US" dirty="0" err="1"/>
              <a:t>seq</a:t>
            </a:r>
            <a:r>
              <a:rPr lang="en-US" dirty="0"/>
              <a:t>(400bp), E73R, T74R, exon 3 &amp; 5 del and ins/del, ins </a:t>
            </a:r>
            <a:r>
              <a:rPr lang="en-US" dirty="0" err="1"/>
              <a:t>nt</a:t>
            </a:r>
            <a:r>
              <a:rPr lang="en-US" dirty="0"/>
              <a:t> 248a, ins Q252, K259E, H265Q, E270K, L276S</a:t>
            </a:r>
          </a:p>
          <a:p>
            <a:pPr lvl="2" indent="-246888" fontAlgn="auto">
              <a:spcAft>
                <a:spcPts val="0"/>
              </a:spcAft>
              <a:buFont typeface="Wingdings 2"/>
              <a:buChar char=""/>
              <a:defRPr/>
            </a:pPr>
            <a:r>
              <a:rPr lang="en-US" dirty="0"/>
              <a:t>Dimerization domain: E338K, Q346L, M351E, F355L, E359V, exon 7 ins/del, del (</a:t>
            </a:r>
            <a:r>
              <a:rPr lang="en-US" dirty="0" err="1"/>
              <a:t>aa</a:t>
            </a:r>
            <a:r>
              <a:rPr lang="en-US" dirty="0"/>
              <a:t> 378-390)</a:t>
            </a:r>
          </a:p>
          <a:p>
            <a:pPr lvl="2" indent="-246888" fontAlgn="auto">
              <a:spcAft>
                <a:spcPts val="0"/>
              </a:spcAft>
              <a:buFont typeface="Wingdings 2"/>
              <a:buChar char=""/>
              <a:defRPr/>
            </a:pPr>
            <a:r>
              <a:rPr lang="en-US" dirty="0" err="1"/>
              <a:t>Proteolytic</a:t>
            </a:r>
            <a:r>
              <a:rPr lang="en-US" dirty="0"/>
              <a:t> cleavage site: L416Q, D419H, ins(</a:t>
            </a:r>
            <a:r>
              <a:rPr lang="en-US" dirty="0" err="1"/>
              <a:t>nt</a:t>
            </a:r>
            <a:r>
              <a:rPr lang="en-US" dirty="0"/>
              <a:t> 1282g), exon 8 del</a:t>
            </a:r>
          </a:p>
          <a:p>
            <a:pPr lvl="2" indent="-246888" fontAlgn="auto">
              <a:spcAft>
                <a:spcPts val="0"/>
              </a:spcAft>
              <a:buFont typeface="Wingdings 2"/>
              <a:buChar char=""/>
              <a:defRPr/>
            </a:pPr>
            <a:r>
              <a:rPr lang="en-US" dirty="0"/>
              <a:t>Membrane-spanning region: del 510-513, exon 10 ins, M541L</a:t>
            </a:r>
          </a:p>
          <a:p>
            <a:pPr lvl="2" indent="-246888" fontAlgn="auto">
              <a:spcAft>
                <a:spcPts val="0"/>
              </a:spcAft>
              <a:buFont typeface="Wingdings 2"/>
              <a:buChar char=""/>
              <a:defRPr/>
            </a:pPr>
            <a:r>
              <a:rPr lang="en-US" dirty="0" err="1"/>
              <a:t>Juxtamembrane</a:t>
            </a:r>
            <a:r>
              <a:rPr lang="en-US" dirty="0"/>
              <a:t> (</a:t>
            </a:r>
            <a:r>
              <a:rPr lang="en-US" dirty="0" err="1"/>
              <a:t>autoinhibitory</a:t>
            </a:r>
            <a:r>
              <a:rPr lang="en-US" dirty="0"/>
              <a:t>) region: F584C</a:t>
            </a:r>
          </a:p>
          <a:p>
            <a:pPr lvl="2" indent="-246888" fontAlgn="auto">
              <a:spcAft>
                <a:spcPts val="0"/>
              </a:spcAft>
              <a:buFont typeface="Wingdings 2"/>
              <a:buChar char=""/>
              <a:defRPr/>
            </a:pPr>
            <a:r>
              <a:rPr lang="en-US" dirty="0"/>
              <a:t>Kinase insert sequence K1: S709A, del(S715), A736V, D751Y</a:t>
            </a:r>
          </a:p>
          <a:p>
            <a:pPr lvl="2" indent="-246888" fontAlgn="auto">
              <a:spcAft>
                <a:spcPts val="0"/>
              </a:spcAft>
              <a:buFont typeface="Wingdings 2"/>
              <a:buChar char=""/>
              <a:defRPr/>
            </a:pPr>
            <a:r>
              <a:rPr lang="en-US" dirty="0"/>
              <a:t>Kinase domain K2: F782S, N787D, H790R, D816V (rare!), S821F, A829T, A837V, L862V</a:t>
            </a:r>
          </a:p>
          <a:p>
            <a:pPr lvl="2" indent="-246888" fontAlgn="auto">
              <a:spcAft>
                <a:spcPts val="0"/>
              </a:spcAft>
              <a:buFont typeface="Wingdings 2"/>
              <a:buChar char=""/>
              <a:defRPr/>
            </a:pPr>
            <a:r>
              <a:rPr lang="en-US" dirty="0"/>
              <a:t>C-terminus: complex insertions</a:t>
            </a:r>
          </a:p>
          <a:p>
            <a:pPr eaLnBrk="1" hangingPunct="1"/>
            <a:endParaRPr lang="en-US" dirty="0"/>
          </a:p>
        </p:txBody>
      </p:sp>
      <p:sp>
        <p:nvSpPr>
          <p:cNvPr id="43011" name="TextBox 3"/>
          <p:cNvSpPr txBox="1">
            <a:spLocks noChangeArrowheads="1"/>
          </p:cNvSpPr>
          <p:nvPr/>
        </p:nvSpPr>
        <p:spPr bwMode="auto">
          <a:xfrm>
            <a:off x="104775" y="6113581"/>
            <a:ext cx="8909050" cy="708025"/>
          </a:xfrm>
          <a:prstGeom prst="rect">
            <a:avLst/>
          </a:prstGeom>
          <a:noFill/>
          <a:ln w="9525">
            <a:noFill/>
            <a:miter lim="800000"/>
            <a:headEnd/>
            <a:tailEnd/>
          </a:ln>
        </p:spPr>
        <p:txBody>
          <a:bodyPr>
            <a:spAutoFit/>
          </a:bodyPr>
          <a:lstStyle/>
          <a:p>
            <a:r>
              <a:rPr lang="en-US" sz="1000" dirty="0" err="1">
                <a:latin typeface="Constantia" pitchFamily="18" charset="0"/>
              </a:rPr>
              <a:t>Molderings</a:t>
            </a:r>
            <a:r>
              <a:rPr lang="en-US" sz="1000" dirty="0">
                <a:latin typeface="Constantia" pitchFamily="18" charset="0"/>
              </a:rPr>
              <a:t> GJ </a:t>
            </a:r>
            <a:r>
              <a:rPr lang="en-US" sz="1000" i="1" dirty="0">
                <a:latin typeface="Constantia" pitchFamily="18" charset="0"/>
              </a:rPr>
              <a:t>et al.</a:t>
            </a:r>
            <a:r>
              <a:rPr lang="en-US" sz="1000" dirty="0">
                <a:latin typeface="Constantia" pitchFamily="18" charset="0"/>
              </a:rPr>
              <a:t>  Multiple novel alterations in Kit tyrosine kinase in patients with </a:t>
            </a:r>
            <a:r>
              <a:rPr lang="en-US" sz="1000" dirty="0" err="1">
                <a:latin typeface="Constantia" pitchFamily="18" charset="0"/>
              </a:rPr>
              <a:t>gastrointestinally</a:t>
            </a:r>
            <a:r>
              <a:rPr lang="en-US" sz="1000" dirty="0">
                <a:latin typeface="Constantia" pitchFamily="18" charset="0"/>
              </a:rPr>
              <a:t> pronounced systemic mast cell activation disorder.  </a:t>
            </a:r>
            <a:r>
              <a:rPr lang="en-US" sz="1000" i="1" dirty="0" err="1">
                <a:latin typeface="Constantia" pitchFamily="18" charset="0"/>
              </a:rPr>
              <a:t>Scand</a:t>
            </a:r>
            <a:r>
              <a:rPr lang="en-US" sz="1000" i="1" dirty="0">
                <a:latin typeface="Constantia" pitchFamily="18" charset="0"/>
              </a:rPr>
              <a:t> J Gastroenterol</a:t>
            </a:r>
            <a:r>
              <a:rPr lang="en-US" sz="1000" dirty="0">
                <a:latin typeface="Constantia" pitchFamily="18" charset="0"/>
              </a:rPr>
              <a:t> 2007; 42(9):1045-1053.</a:t>
            </a:r>
          </a:p>
          <a:p>
            <a:r>
              <a:rPr lang="en-US" sz="1000" dirty="0" err="1">
                <a:latin typeface="Constantia" pitchFamily="18" charset="0"/>
              </a:rPr>
              <a:t>Molderings</a:t>
            </a:r>
            <a:r>
              <a:rPr lang="en-US" sz="1000" dirty="0">
                <a:latin typeface="Constantia" pitchFamily="18" charset="0"/>
              </a:rPr>
              <a:t> GJ </a:t>
            </a:r>
            <a:r>
              <a:rPr lang="en-US" sz="1000" i="1" dirty="0">
                <a:latin typeface="Constantia" pitchFamily="18" charset="0"/>
              </a:rPr>
              <a:t>et al.</a:t>
            </a:r>
            <a:r>
              <a:rPr lang="en-US" sz="1000" dirty="0">
                <a:latin typeface="Constantia" pitchFamily="18" charset="0"/>
              </a:rPr>
              <a:t>  Comparative analysis of mutation of tyrosine kinase Kit in mast cells from patients with systemic mast cell activation syndrome and healthy subjects.  </a:t>
            </a:r>
            <a:r>
              <a:rPr lang="en-US" sz="1000" i="1" dirty="0">
                <a:latin typeface="Constantia" pitchFamily="18" charset="0"/>
              </a:rPr>
              <a:t>Immunogenetics</a:t>
            </a:r>
            <a:r>
              <a:rPr lang="en-US" sz="1000" dirty="0">
                <a:latin typeface="Constantia" pitchFamily="18" charset="0"/>
              </a:rPr>
              <a:t> 2010;62:721-727.</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448322" y="260205"/>
            <a:ext cx="8229600" cy="1143000"/>
          </a:xfrm>
        </p:spPr>
        <p:txBody>
          <a:bodyPr/>
          <a:lstStyle/>
          <a:p>
            <a:pPr eaLnBrk="1" hangingPunct="1"/>
            <a:r>
              <a:rPr lang="en-US" dirty="0"/>
              <a:t>MCAS: Do the Biology Math</a:t>
            </a:r>
          </a:p>
        </p:txBody>
      </p:sp>
      <p:sp>
        <p:nvSpPr>
          <p:cNvPr id="41986" name="Content Placeholder 2"/>
          <p:cNvSpPr>
            <a:spLocks noGrp="1"/>
          </p:cNvSpPr>
          <p:nvPr>
            <p:ph sz="half" idx="1"/>
          </p:nvPr>
        </p:nvSpPr>
        <p:spPr>
          <a:xfrm>
            <a:off x="448321" y="1476201"/>
            <a:ext cx="4313683" cy="5250523"/>
          </a:xfrm>
        </p:spPr>
        <p:txBody>
          <a:bodyPr/>
          <a:lstStyle/>
          <a:p>
            <a:pPr eaLnBrk="1" hangingPunct="1"/>
            <a:r>
              <a:rPr lang="en-US" dirty="0"/>
              <a:t>MCs produce and release scores of mediators</a:t>
            </a:r>
          </a:p>
          <a:p>
            <a:pPr eaLnBrk="1" hangingPunct="1"/>
            <a:r>
              <a:rPr lang="en-US" u="sng" dirty="0"/>
              <a:t>1</a:t>
            </a:r>
            <a:r>
              <a:rPr lang="en-US" dirty="0"/>
              <a:t> mutation </a:t>
            </a:r>
            <a:r>
              <a:rPr lang="en-US" dirty="0">
                <a:sym typeface="Symbol"/>
              </a:rPr>
              <a:t> aberrant release of </a:t>
            </a:r>
            <a:r>
              <a:rPr lang="en-US" u="sng" dirty="0">
                <a:sym typeface="Symbol"/>
              </a:rPr>
              <a:t>N</a:t>
            </a:r>
            <a:r>
              <a:rPr lang="en-US" dirty="0">
                <a:sym typeface="Symbol"/>
              </a:rPr>
              <a:t> mediators</a:t>
            </a:r>
            <a:endParaRPr lang="en-US" dirty="0"/>
          </a:p>
          <a:p>
            <a:pPr eaLnBrk="1" hangingPunct="1"/>
            <a:r>
              <a:rPr lang="en-US" dirty="0"/>
              <a:t>Multiple KIT mutations in most MCAS patients?</a:t>
            </a:r>
          </a:p>
          <a:p>
            <a:pPr eaLnBrk="1" hangingPunct="1"/>
            <a:r>
              <a:rPr lang="en-US" dirty="0"/>
              <a:t>Multiple genes mutated in most MCAS patients?</a:t>
            </a:r>
          </a:p>
          <a:p>
            <a:pPr eaLnBrk="1" hangingPunct="1"/>
            <a:r>
              <a:rPr lang="en-US" dirty="0"/>
              <a:t>Each mediator has its own unique </a:t>
            </a:r>
            <a:r>
              <a:rPr lang="en-US" u="sng" dirty="0"/>
              <a:t>array</a:t>
            </a:r>
            <a:r>
              <a:rPr lang="en-US" dirty="0"/>
              <a:t> of direct and indirect, local and remote effects</a:t>
            </a:r>
          </a:p>
        </p:txBody>
      </p:sp>
      <p:graphicFrame>
        <p:nvGraphicFramePr>
          <p:cNvPr id="6" name="Content Placeholder 5"/>
          <p:cNvGraphicFramePr>
            <a:graphicFrameLocks noGrp="1"/>
          </p:cNvGraphicFramePr>
          <p:nvPr>
            <p:ph sz="half" idx="2"/>
            <p:extLst>
              <p:ext uri="{D42A27DB-BD31-4B8C-83A1-F6EECF244321}">
                <p14:modId xmlns:p14="http://schemas.microsoft.com/office/powerpoint/2010/main" val="3802764983"/>
              </p:ext>
            </p:extLst>
          </p:nvPr>
        </p:nvGraphicFramePr>
        <p:xfrm>
          <a:off x="4638675" y="1476375"/>
          <a:ext cx="4038600" cy="513715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5906186" y="4824089"/>
            <a:ext cx="1503578" cy="905522"/>
          </a:xfrm>
          <a:prstGeom prst="rect">
            <a:avLst/>
          </a:prstGeom>
          <a:gradFill>
            <a:gsLst>
              <a:gs pos="0">
                <a:srgbClr val="FF7A00"/>
              </a:gs>
              <a:gs pos="100000">
                <a:srgbClr val="FF0300"/>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dirty="0"/>
          </a:p>
        </p:txBody>
      </p:sp>
      <p:sp>
        <p:nvSpPr>
          <p:cNvPr id="8" name="Rectangle 7"/>
          <p:cNvSpPr/>
          <p:nvPr/>
        </p:nvSpPr>
        <p:spPr>
          <a:xfrm>
            <a:off x="5906186" y="3919214"/>
            <a:ext cx="1503578" cy="905522"/>
          </a:xfrm>
          <a:prstGeom prst="rect">
            <a:avLst/>
          </a:prstGeom>
          <a:gradFill>
            <a:gsLst>
              <a:gs pos="0">
                <a:srgbClr val="FF0300"/>
              </a:gs>
              <a:gs pos="100000">
                <a:srgbClr val="4D0808"/>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dirty="0"/>
          </a:p>
        </p:txBody>
      </p:sp>
      <p:sp>
        <p:nvSpPr>
          <p:cNvPr id="9" name="Rectangle 8"/>
          <p:cNvSpPr/>
          <p:nvPr/>
        </p:nvSpPr>
        <p:spPr>
          <a:xfrm>
            <a:off x="5906186" y="3014339"/>
            <a:ext cx="1503578" cy="905522"/>
          </a:xfrm>
          <a:prstGeom prst="rect">
            <a:avLst/>
          </a:prstGeom>
          <a:gradFill>
            <a:gsLst>
              <a:gs pos="0">
                <a:srgbClr val="4D0808"/>
              </a:gs>
              <a:gs pos="100000">
                <a:schemeClr val="tx1"/>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dirty="0"/>
          </a:p>
        </p:txBody>
      </p:sp>
      <p:pic>
        <p:nvPicPr>
          <p:cNvPr id="1028" name="Picture 4" descr="http://t1.gstatic.com/images?q=tbn:ANd9GcQc1OS2oEZA5EKMs5yBV4L_UHBwAWurvsKWRUp39SiZi5qRCZp4"/>
          <p:cNvPicPr>
            <a:picLocks noChangeAspect="1" noChangeArrowheads="1"/>
          </p:cNvPicPr>
          <p:nvPr/>
        </p:nvPicPr>
        <p:blipFill>
          <a:blip r:embed="rId4" cstate="print"/>
          <a:srcRect/>
          <a:stretch>
            <a:fillRect/>
          </a:stretch>
        </p:blipFill>
        <p:spPr bwMode="auto">
          <a:xfrm>
            <a:off x="7618414" y="4835525"/>
            <a:ext cx="739114" cy="822325"/>
          </a:xfrm>
          <a:prstGeom prst="rect">
            <a:avLst/>
          </a:prstGeom>
          <a:noFill/>
        </p:spPr>
      </p:pic>
      <p:pic>
        <p:nvPicPr>
          <p:cNvPr id="1032" name="Picture 8" descr="http://t1.gstatic.com/images?q=tbn:ANd9GcSV7HdsZ6PpaATagYBSuiYBzJMG_hq9OdkCGo-XrUOhPnxmTpqZ7A"/>
          <p:cNvPicPr>
            <a:picLocks noChangeAspect="1" noChangeArrowheads="1"/>
          </p:cNvPicPr>
          <p:nvPr/>
        </p:nvPicPr>
        <p:blipFill>
          <a:blip r:embed="rId5" cstate="print"/>
          <a:srcRect/>
          <a:stretch>
            <a:fillRect/>
          </a:stretch>
        </p:blipFill>
        <p:spPr bwMode="auto">
          <a:xfrm>
            <a:off x="7599365" y="5713412"/>
            <a:ext cx="825522" cy="782638"/>
          </a:xfrm>
          <a:prstGeom prst="rect">
            <a:avLst/>
          </a:prstGeom>
          <a:noFill/>
        </p:spPr>
      </p:pic>
      <p:sp>
        <p:nvSpPr>
          <p:cNvPr id="1034" name="AutoShape 10" descr="data:image/jpg;base64,/9j/4AAQSkZJRgABAQAAAQABAAD/2wCEAAkGBhQNEBAUDBAVFBQVFhgUFRcSFBUWGhYQGhYXFRQXHhQYHyYgFyUjHRUcKy8iIycpLSwwHh4xNTwsNSYvOCsBCQoKDgwOGg8PGikiHyEsLDA1NTIsKSwuMDUsKSk1KS0tKSwtLCwpKS0sLSw1LCkpLC81LDUpMC0tLDU1LDU0Kv/AABEIAKAAoAMBIgACEQEDEQH/xAAcAAACAgMBAQAAAAAAAAAAAAAAAgYHAQUIAwT/xAA9EAABAwIDBgEJBwQBBQAAAAABAAIDBBEFITEGBxITQVFhFCIyQnGBgqGxIzNScpGSwRVUc5MIQ2KistH/xAAbAQABBQEBAAAAAAAAAAAAAAADAAIEBQYBB//EADARAAIBAgMFBwQCAwAAAAAAAAABAgMEBREhEjFBUWEiMnGBscHRBhOR8FKhFGLh/9oADAMBAAIRAxEAPwCjUIQkIEIQkIFkC+imGxO6+qxiz2jlQXsZZAbHvwN1f8h4q+dlN29HhQaaeIPlGs0tnPv4dGfCAq+5xCnQ03vl8j4wbKL2f3P4hXWcYeQw+tUEsy/Jm75KwsI/4+08djW1Mkp/DG0RN9nrOPtBCtqyxZUFbE7ipueyunyGVOKIfRbqMMgA4aJjrdZXPf8AU2W0ZsdRN0oab/RGfqFuyFghVdSrVlvk35sIkjSSbH0TtaGm/wBEY+gWprd1WGzX4qNjb9Y3PZ9DZS8hKQov360NYzkvNjsk+BVGL7gad9zR1MkR/DIBI32eq4e25Vf4/ukr6K7hDz2D1oCX5fkycP0XSpCUqVRxy7ovV7S6/O846MWcckW1WF1BtTu8o8UDjPEGynSWOzX38ej/AIgVRu2e7Spwm73DmwXsJWA2Hbjbqz5jxWosMbt7t7D7MuT4+D4+vQjzpSjqRFCEK7AghCEhAhCEhArg3YbnOeG1OLsIjOcUBuC/s5/UDs3U9bDU3ObsBPwV2INvGDeCMj0yD944dgdB1OegzvMBUd/ftN0qT8X7ILCHFiwwhjWtY0Na0AANAADRkAANAnssgLNlSqGYXMWyxZelkpCTgLMQhKQvQhKVGnEcmeZCUpylKhTiPQhSlOUhUGoh6EK85Yg8FrwHNIIIcAQQciCDqvUpSoM9AiKU3k7o+SHVOEsJYM5IRclndzOpHduo6XGlTLsNUrvc3bCHjraBtmE3njA9Ak/eNHYnUdDnoctngeOObVtcvXg/Z+zIlajl2olTIQhbUiApjuv2J/rFYBKDyIrPmI6i/mx36FxB9wcoeBfRdUbuNlRhVBFE5tpXDmTd+a4Zj4RYe5VuI3X+PS7O96L3Y+Ec2SeGIMa1rAGtaAGgCwDQLAADQAL1CQJwsvTJDGCYBKFotptuqTCXwNr5CzncXCQ0uADeG5dw5gecPmrClDaeSBtm/slK8MOxWKrjElLKyVh0dG4OHsy0Pgc1Fse3r0FDURwPm43ueGP5dnNhBNi5772FuoFyE50pSeUULMlxSFPdKVXVAiEKUpilcVAqD0IUpUUwTelQ1s8kDJuB7XljOZZrZQDYOY+9jfoDYlSLEsSipYzJVStjYNXPcGj2Z6nwGajV6FSnLZlFpsdGSZ7FKVpdndtKXFHTNoZC/lcPES0tBDuKxF8yPNPyW6KrbinOnLZmmn1CRae4wlliD2lrwC0gggi4LSLEEdbhMhRB5zVvL2M/pNWRGDyJbvhJ6C/nMv14SR7i1RFdPbwtlxilDLGG3laOZD/laMh8QuPeFzERbVeo4HiDvLft96Oj68n5+qK6tDYkTXdBs/5dikPGLsg+3f8ACRwD95aumgqm/wCP2EculqahwzlkDG3/AARi9x8Tz+0K2AqjFa/3Llx4R0+QlNZRHCYJAUwKjQkOY4K0G1mxlFibOLEogeBptJxFjo2DzieK9gBrnkt8CqT3z7byVU7cMw65u4Nm4NZJSRwQjwGV+5sOmdnaKVSeUXl15A5aIrSur/Ip6qPBaqc07gWl2bDJENeINOY8bDI6C9lZG5/dxQ10AqqmTyiRrrOhI4WxO6Bzb3fcZg5N8DZTrd9u2hwqlcydjJJ5m2ncQCC0jOIX9Xv+I59rVxV0z9kMaY+EPdR1GQaLniiJHEz/ALnRkgjqRbuVZyuVWUqdJ5PnzyB7OWrL6awNADQAALADIADQWWChr+IAjQ55gjL2HRYJWaqSDowV5yMDgQ4Ag5EHMEdRZOUkj+EEnQZ6E/IaqDNhEUpvc3eUNFCamnf5O9zrNhA4myu6ho1ZYZnUeAuq6oq7yyemjxipnEDQGh2byyM6cIcch42OQ0NlOaWmftbjD3TB7aSDItNxwxAnhZ4OeQSeoF+wVg7fbuosUpWtgY2OaFtoHAAANAyiNvV7dte99Gr6NooULiTcnvenYzWn/QGxtZuJstl9kKPDmcWHxgcbReTiLy9npA8V7EHXLJbwqnN0G2clNMcNxC4s4th49Y5QTxRHwOduxuOuVxlY/FaFWhXcastrPVPmuDJVJprQwhCFUBQXN+9rAfIsTl4BZk327fiJ4x+4OXSCq3f1hPMpaadozikLHfkkGp+Jg/UrQfTtz9m9UeE9Pj+/UBXjnDwJdupouThFGLW4mmQ37vc530speCtJsezhw+hA/t4fnG0/ytyCiVqm1WnLm36nEtEOCmBSArIKfGZxoe6102ztPJUx1T4GGoYCGyW84Ai2ffLS+nRffdZupMarW5jchrrympmPLC9jXFh4mFzQS11iLgn0TYkXCe6xdcdQWRklYJWLrBKBKY5ICUpKCUpKiTkOR5R0zGF5YxrS88Ty1oBc6wFyR6RsBmUxWSlKh1JZj0jXRbP07KmSpZAwTvADpLedYC3uy1tr1X3LJWFDq1JTfaeY9LIEIQhHQUU3pUfOwmsFr8LRILd2OafpdStana5nFh9aD/bzfKNx/hSbSbhcU5LhJeo2aziz12Qk4sPoSP7eH5RtH8LcAqI7q63nYRRm9+FpjN+7HOH0spYCrGv2K84vhJ+oOOqR6ArN0l1m67GYsh7oului6KqhzIe6xdLdF0nUFkZusErF1i6FKZ3ICVglBKUlR5zHJASlJQSsEqJOQ5IwhCFHHAhCEhAtTtc/hw+tJ/t5vnG4fytsopvSrOThNYb24miMW7vc0fS6k2kHO4pxXGS9Rs3lFka3B4vx0tTA45xSB7fySC1h8TD+4K0wVzZulx7yLE4uI2ZN9g74iOA/uDV0iCrzH6LoXjlwlr8/36gaLziegKLpLrN1TqoFyHus3SXWn2o2tp8Kh5tY+17hjG2L5Hdmt+p0HVHp7VSShBZtjXpqzcSzBjS57g1rRclxAAA1JJyCrnajfhS0pLKFpqXjLiB4Iwfz2u/3C3ioVPXYltdK5kI5VK12YuRGzqON2srvD5BWRspuro8NDXFnPmH/AFJQDZ3dsejfmfFXbt7ayWd09qf8Vw8X++YLalPu7iAx7TY/jHnUcb4ozoYmCJtj2kkzd7QSnbu1xuXOauIv0fVyn/1uFdt0XQJY3KGlGnCK8M3+Tv2ebZSLtiMfpfOhq3vtoGVTnf8AjIbFKzebi2FODcWpuY3T7VnLJ9krBwk+4q7iV5zwtkaWyNDmnItcAQR2IORQnjUamlxRhJdFk/yd+y13WyJbL706PEuFgfyZjly5iBc9mv8ARd7Mj4KYKtdrdytPUhz8NPk8uvBmYnHtbVnuy8FGsD2/rcAmFLjUb3xDIcWb2s0DmSaSN8CfYQuTw6heRc7GWq3we/yfH91OqpKGk/yXehfHhOLxVsTZaSQSRu0Le/UEagjsV9iz0ouLcZLJoPvBCELggVW7+sW5dLTQNOcshe78kY0PxPH6FWkub97WPeW4nLwG7IfsG/CTxn9xctB9O233r1S4Q1+P79AFeWUPEhoNtF07u92oGKUMUhdeVo5c3+VozPxCx95XMKl27TbP+k1YMhPIlsyYDoL+a+3XhJPuLlsccw93lv2O9HVdea8/VEWjPYlqdK3WbpIpQ9ocwgtIBBBuC0i4IPW4TLzDNosSP7a7axYPBzJfOkdcRRg2L3fw0dT/ACVVezWylVtPUmsxRzm097ZZcQB+7jHqtHV3t1Kk2Mbq5sQxZ01dUcylycBezg0HKANHogfiGo8SrKp6dsTGsiaGtaA1rWiwDRkAB0WhV5RsKCVu9qrNay/j0XX98I+w5vtbkJh2Hx0sTIqaNscbRZrWiwH/ANPicyvousIVBKo5PN7w+Rm6xdCEzaZ0EIQuCBavaLZqDE4TFWRhzdWkZOY78TXdD9eq2iE+E5U5KUHk0caz0ZQtTS1uyFXxxEy0shtncMkb+F1vQeBof0uLhXJsztNDikDZqV1wcnNPpMf1a4dD9V9uJYbHVxPiqWB8bxZzT1H8EdD0VZbNbuazCcWBopR5GRd7n58UV/unMGrx0dp17hX9S4oYlRcqzUK0Vv4TS5/7fvgFRdN6aotZCEssoY0ueQ1oBJJNgGgXJJ6WCzocjm8LagYXQyyB1pXDlw/5XDI/CLn3BcxE31Ut3l7Z/wBWqyYyeRFdkIPUX859unEQPcGqIr1HA8Pdnb9vvS1fTkvL1ZXVp7cgQhCvQJbO6PeSIeCir3WYTaCQn0CT9249idD0OWhyupceK2d229zkhtNizyWDKOY3JZ2a/qR2dqOtxpiscwNzbubZa8V7r3RLo1suzIupCWKUPaHMIc0gEFpBBBzBBGoTLDEwEIQkIEIQkIEIQkIEIQkIEISyyhjS55DWgEkuIAAGZJJ0CQhlSu9zeSJuOioHXYDaeQH0yD9209gdT1OWgzN5O9znB1NhLyGHKSYXBf3azqB3dqelhrUy3OB4G4NXNyteC937Ih1q2fZiCEIW1IgIQhIQIQhIRLtjN5dThNmNPNgvcxPJsO/A7VnzHgrw2X3hUmKACCUNlOsUlmvv4dH/AAkrmFZBtoqLEMDt7x7fdlzXHxXH16hoVpQOwkLm/Ad7VfRWBl57B6s4L8vz5OH6qfYTv6p5LCsppIj3jIkb7fVcPZYrHXP07e0e6ttdPh6/jMlRrwfQtJCilHvSw2a3DWNbfpI17PqLLas2uo3aVtP/AL4x9SqidpcQeUqcl5MKpxfE2yFqX7XUbda2n/3xn6Faqs3pYbDfirGut0ja9/0FkoWlxN5RpyfkxOcVxJWhVbi2/qnjuKOmklPeQiNvt9Zx9lgoDj29qvrbgS8hh9WAFmX583H9Vb2307e1u8thdfha/nIFKvBdS69qN4VJhYInlDpRpFHZz7+PRnxEKj9s95dTi12OPKgvcRMJse3G7V/yHgokTfVYWxw/A7eze33pc3w8Fw9epFnWlMEIQr0CCEISEf/Z"/>
          <p:cNvSpPr>
            <a:spLocks noChangeAspect="1" noChangeArrowheads="1"/>
          </p:cNvSpPr>
          <p:nvPr/>
        </p:nvSpPr>
        <p:spPr bwMode="auto">
          <a:xfrm>
            <a:off x="74613" y="-763588"/>
            <a:ext cx="1524000" cy="15240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6" name="AutoShape 12" descr="data:image/jpg;base64,/9j/4AAQSkZJRgABAQAAAQABAAD/2wCEAAkGBhQNEBAUDBAVFBQVFhgUFRcSFBUWGhYQGhYXFRQXHhQYHyYgFyUjHRUcKy8iIycpLSwwHh4xNTwsNSYvOCsBCQoKDgwOGg8PGikiHyEsLDA1NTIsKSwuMDUsKSk1KS0tKSwtLCwpKS0sLSw1LCkpLC81LDUpMC0tLDU1LDU0Kv/AABEIAKAAoAMBIgACEQEDEQH/xAAcAAACAgMBAQAAAAAAAAAAAAAAAgYHAQUIAwT/xAA9EAABAwIDBgEJBwQBBQAAAAABAAIDBBEFITEGBxITQVFhFCIyQnGBgqGxIzNScpGSwRVUc5MIQ2KistH/xAAbAQABBQEBAAAAAAAAAAAAAAADAAIEBQYBB//EADARAAIBAgMFBwQCAwAAAAAAAAABAgMEBREhEjFBUWEiMnGBscHRBhOR8FKhFGLh/9oADAMBAAIRAxEAPwCjUIQkIEIQkIFkC+imGxO6+qxiz2jlQXsZZAbHvwN1f8h4q+dlN29HhQaaeIPlGs0tnPv4dGfCAq+5xCnQ03vl8j4wbKL2f3P4hXWcYeQw+tUEsy/Jm75KwsI/4+08djW1Mkp/DG0RN9nrOPtBCtqyxZUFbE7ipueyunyGVOKIfRbqMMgA4aJjrdZXPf8AU2W0ZsdRN0oab/RGfqFuyFghVdSrVlvk35sIkjSSbH0TtaGm/wBEY+gWprd1WGzX4qNjb9Y3PZ9DZS8hKQov360NYzkvNjsk+BVGL7gad9zR1MkR/DIBI32eq4e25Vf4/ukr6K7hDz2D1oCX5fkycP0XSpCUqVRxy7ovV7S6/O846MWcckW1WF1BtTu8o8UDjPEGynSWOzX38ej/AIgVRu2e7Spwm73DmwXsJWA2Hbjbqz5jxWosMbt7t7D7MuT4+D4+vQjzpSjqRFCEK7AghCEhAhCEhArg3YbnOeG1OLsIjOcUBuC/s5/UDs3U9bDU3ObsBPwV2INvGDeCMj0yD944dgdB1OegzvMBUd/ftN0qT8X7ILCHFiwwhjWtY0Na0AANAADRkAANAnssgLNlSqGYXMWyxZelkpCTgLMQhKQvQhKVGnEcmeZCUpylKhTiPQhSlOUhUGoh6EK85Yg8FrwHNIIIcAQQciCDqvUpSoM9AiKU3k7o+SHVOEsJYM5IRclndzOpHduo6XGlTLsNUrvc3bCHjraBtmE3njA9Ak/eNHYnUdDnoctngeOObVtcvXg/Z+zIlajl2olTIQhbUiApjuv2J/rFYBKDyIrPmI6i/mx36FxB9wcoeBfRdUbuNlRhVBFE5tpXDmTd+a4Zj4RYe5VuI3X+PS7O96L3Y+Ec2SeGIMa1rAGtaAGgCwDQLAADQAL1CQJwsvTJDGCYBKFotptuqTCXwNr5CzncXCQ0uADeG5dw5gecPmrClDaeSBtm/slK8MOxWKrjElLKyVh0dG4OHsy0Pgc1Fse3r0FDURwPm43ueGP5dnNhBNi5772FuoFyE50pSeUULMlxSFPdKVXVAiEKUpilcVAqD0IUpUUwTelQ1s8kDJuB7XljOZZrZQDYOY+9jfoDYlSLEsSipYzJVStjYNXPcGj2Z6nwGajV6FSnLZlFpsdGSZ7FKVpdndtKXFHTNoZC/lcPES0tBDuKxF8yPNPyW6KrbinOnLZmmn1CRae4wlliD2lrwC0gggi4LSLEEdbhMhRB5zVvL2M/pNWRGDyJbvhJ6C/nMv14SR7i1RFdPbwtlxilDLGG3laOZD/laMh8QuPeFzERbVeo4HiDvLft96Oj68n5+qK6tDYkTXdBs/5dikPGLsg+3f8ACRwD95aumgqm/wCP2EculqahwzlkDG3/AARi9x8Tz+0K2AqjFa/3Llx4R0+QlNZRHCYJAUwKjQkOY4K0G1mxlFibOLEogeBptJxFjo2DzieK9gBrnkt8CqT3z7byVU7cMw65u4Nm4NZJSRwQjwGV+5sOmdnaKVSeUXl15A5aIrSur/Ip6qPBaqc07gWl2bDJENeINOY8bDI6C9lZG5/dxQ10AqqmTyiRrrOhI4WxO6Bzb3fcZg5N8DZTrd9u2hwqlcydjJJ5m2ncQCC0jOIX9Xv+I59rVxV0z9kMaY+EPdR1GQaLniiJHEz/ALnRkgjqRbuVZyuVWUqdJ5PnzyB7OWrL6awNADQAALADIADQWWChr+IAjQ55gjL2HRYJWaqSDowV5yMDgQ4Ag5EHMEdRZOUkj+EEnQZ6E/IaqDNhEUpvc3eUNFCamnf5O9zrNhA4myu6ho1ZYZnUeAuq6oq7yyemjxipnEDQGh2byyM6cIcch42OQ0NlOaWmftbjD3TB7aSDItNxwxAnhZ4OeQSeoF+wVg7fbuosUpWtgY2OaFtoHAAANAyiNvV7dte99Gr6NooULiTcnvenYzWn/QGxtZuJstl9kKPDmcWHxgcbReTiLy9npA8V7EHXLJbwqnN0G2clNMcNxC4s4th49Y5QTxRHwOduxuOuVxlY/FaFWhXcastrPVPmuDJVJprQwhCFUBQXN+9rAfIsTl4BZk327fiJ4x+4OXSCq3f1hPMpaadozikLHfkkGp+Jg/UrQfTtz9m9UeE9Pj+/UBXjnDwJdupouThFGLW4mmQ37vc530speCtJsezhw+hA/t4fnG0/ytyCiVqm1WnLm36nEtEOCmBSArIKfGZxoe6102ztPJUx1T4GGoYCGyW84Ai2ffLS+nRffdZupMarW5jchrrympmPLC9jXFh4mFzQS11iLgn0TYkXCe6xdcdQWRklYJWLrBKBKY5ICUpKCUpKiTkOR5R0zGF5YxrS88Ty1oBc6wFyR6RsBmUxWSlKh1JZj0jXRbP07KmSpZAwTvADpLedYC3uy1tr1X3LJWFDq1JTfaeY9LIEIQhHQUU3pUfOwmsFr8LRILd2OafpdStana5nFh9aD/bzfKNx/hSbSbhcU5LhJeo2aziz12Qk4sPoSP7eH5RtH8LcAqI7q63nYRRm9+FpjN+7HOH0spYCrGv2K84vhJ+oOOqR6ArN0l1m67GYsh7oului6KqhzIe6xdLdF0nUFkZusErF1i6FKZ3ICVglBKUlR5zHJASlJQSsEqJOQ5IwhCFHHAhCEhAtTtc/hw+tJ/t5vnG4fytsopvSrOThNYb24miMW7vc0fS6k2kHO4pxXGS9Rs3lFka3B4vx0tTA45xSB7fySC1h8TD+4K0wVzZulx7yLE4uI2ZN9g74iOA/uDV0iCrzH6LoXjlwlr8/36gaLziegKLpLrN1TqoFyHus3SXWn2o2tp8Kh5tY+17hjG2L5Hdmt+p0HVHp7VSShBZtjXpqzcSzBjS57g1rRclxAAA1JJyCrnajfhS0pLKFpqXjLiB4Iwfz2u/3C3ioVPXYltdK5kI5VK12YuRGzqON2srvD5BWRspuro8NDXFnPmH/AFJQDZ3dsejfmfFXbt7ayWd09qf8Vw8X++YLalPu7iAx7TY/jHnUcb4ozoYmCJtj2kkzd7QSnbu1xuXOauIv0fVyn/1uFdt0XQJY3KGlGnCK8M3+Tv2ebZSLtiMfpfOhq3vtoGVTnf8AjIbFKzebi2FODcWpuY3T7VnLJ9krBwk+4q7iV5zwtkaWyNDmnItcAQR2IORQnjUamlxRhJdFk/yd+y13WyJbL706PEuFgfyZjly5iBc9mv8ARd7Mj4KYKtdrdytPUhz8NPk8uvBmYnHtbVnuy8FGsD2/rcAmFLjUb3xDIcWb2s0DmSaSN8CfYQuTw6heRc7GWq3we/yfH91OqpKGk/yXehfHhOLxVsTZaSQSRu0Le/UEagjsV9iz0ouLcZLJoPvBCELggVW7+sW5dLTQNOcshe78kY0PxPH6FWkub97WPeW4nLwG7IfsG/CTxn9xctB9O233r1S4Q1+P79AFeWUPEhoNtF07u92oGKUMUhdeVo5c3+VozPxCx95XMKl27TbP+k1YMhPIlsyYDoL+a+3XhJPuLlsccw93lv2O9HVdea8/VEWjPYlqdK3WbpIpQ9ocwgtIBBBuC0i4IPW4TLzDNosSP7a7axYPBzJfOkdcRRg2L3fw0dT/ACVVezWylVtPUmsxRzm097ZZcQB+7jHqtHV3t1Kk2Mbq5sQxZ01dUcylycBezg0HKANHogfiGo8SrKp6dsTGsiaGtaA1rWiwDRkAB0WhV5RsKCVu9qrNay/j0XX98I+w5vtbkJh2Hx0sTIqaNscbRZrWiwH/ANPicyvousIVBKo5PN7w+Rm6xdCEzaZ0EIQuCBavaLZqDE4TFWRhzdWkZOY78TXdD9eq2iE+E5U5KUHk0caz0ZQtTS1uyFXxxEy0shtncMkb+F1vQeBof0uLhXJsztNDikDZqV1wcnNPpMf1a4dD9V9uJYbHVxPiqWB8bxZzT1H8EdD0VZbNbuazCcWBopR5GRd7n58UV/unMGrx0dp17hX9S4oYlRcqzUK0Vv4TS5/7fvgFRdN6aotZCEssoY0ueQ1oBJJNgGgXJJ6WCzocjm8LagYXQyyB1pXDlw/5XDI/CLn3BcxE31Ut3l7Z/wBWqyYyeRFdkIPUX859unEQPcGqIr1HA8Pdnb9vvS1fTkvL1ZXVp7cgQhCvQJbO6PeSIeCir3WYTaCQn0CT9249idD0OWhyupceK2d229zkhtNizyWDKOY3JZ2a/qR2dqOtxpiscwNzbubZa8V7r3RLo1suzIupCWKUPaHMIc0gEFpBBBzBBGoTLDEwEIQkIEIQkIEIQkIEIQkIEISyyhjS55DWgEkuIAAGZJJ0CQhlSu9zeSJuOioHXYDaeQH0yD9209gdT1OWgzN5O9znB1NhLyGHKSYXBf3azqB3dqelhrUy3OB4G4NXNyteC937Ih1q2fZiCEIW1IgIQhIQIQhIRLtjN5dThNmNPNgvcxPJsO/A7VnzHgrw2X3hUmKACCUNlOsUlmvv4dH/AAkrmFZBtoqLEMDt7x7fdlzXHxXH16hoVpQOwkLm/Ad7VfRWBl57B6s4L8vz5OH6qfYTv6p5LCsppIj3jIkb7fVcPZYrHXP07e0e6ttdPh6/jMlRrwfQtJCilHvSw2a3DWNbfpI17PqLLas2uo3aVtP/AL4x9SqidpcQeUqcl5MKpxfE2yFqX7XUbda2n/3xn6Faqs3pYbDfirGut0ja9/0FkoWlxN5RpyfkxOcVxJWhVbi2/qnjuKOmklPeQiNvt9Zx9lgoDj29qvrbgS8hh9WAFmX583H9Vb2307e1u8thdfha/nIFKvBdS69qN4VJhYInlDpRpFHZz7+PRnxEKj9s95dTi12OPKgvcRMJse3G7V/yHgokTfVYWxw/A7eze33pc3w8Fw9epFnWlMEIQr0CCEISEf/Z"/>
          <p:cNvSpPr>
            <a:spLocks noChangeAspect="1" noChangeArrowheads="1"/>
          </p:cNvSpPr>
          <p:nvPr/>
        </p:nvSpPr>
        <p:spPr bwMode="auto">
          <a:xfrm>
            <a:off x="74613" y="-763588"/>
            <a:ext cx="1524000" cy="15240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8" name="AutoShape 14" descr="data:image/jpg;base64,/9j/4AAQSkZJRgABAQAAAQABAAD/2wCEAAkGBhQNEBAUDBAVFBQVFhgUFRcSFBUWGhYQGhYXFRQXHhQYHyYgFyUjHRUcKy8iIycpLSwwHh4xNTwsNSYvOCsBCQoKDgwOGg8PGikiHyEsLDA1NTIsKSwuMDUsKSk1KS0tKSwtLCwpKS0sLSw1LCkpLC81LDUpMC0tLDU1LDU0Kv/AABEIAKAAoAMBIgACEQEDEQH/xAAcAAACAgMBAQAAAAAAAAAAAAAAAgYHAQUIAwT/xAA9EAABAwIDBgEJBwQBBQAAAAABAAIDBBEFITEGBxITQVFhFCIyQnGBgqGxIzNScpGSwRVUc5MIQ2KistH/xAAbAQABBQEBAAAAAAAAAAAAAAADAAIEBQYBB//EADARAAIBAgMFBwQCAwAAAAAAAAABAgMEBREhEjFBUWEiMnGBscHRBhOR8FKhFGLh/9oADAMBAAIRAxEAPwCjUIQkIEIQkIFkC+imGxO6+qxiz2jlQXsZZAbHvwN1f8h4q+dlN29HhQaaeIPlGs0tnPv4dGfCAq+5xCnQ03vl8j4wbKL2f3P4hXWcYeQw+tUEsy/Jm75KwsI/4+08djW1Mkp/DG0RN9nrOPtBCtqyxZUFbE7ipueyunyGVOKIfRbqMMgA4aJjrdZXPf8AU2W0ZsdRN0oab/RGfqFuyFghVdSrVlvk35sIkjSSbH0TtaGm/wBEY+gWprd1WGzX4qNjb9Y3PZ9DZS8hKQov360NYzkvNjsk+BVGL7gad9zR1MkR/DIBI32eq4e25Vf4/ukr6K7hDz2D1oCX5fkycP0XSpCUqVRxy7ovV7S6/O846MWcckW1WF1BtTu8o8UDjPEGynSWOzX38ej/AIgVRu2e7Spwm73DmwXsJWA2Hbjbqz5jxWosMbt7t7D7MuT4+D4+vQjzpSjqRFCEK7AghCEhAhCEhArg3YbnOeG1OLsIjOcUBuC/s5/UDs3U9bDU3ObsBPwV2INvGDeCMj0yD944dgdB1OegzvMBUd/ftN0qT8X7ILCHFiwwhjWtY0Na0AANAADRkAANAnssgLNlSqGYXMWyxZelkpCTgLMQhKQvQhKVGnEcmeZCUpylKhTiPQhSlOUhUGoh6EK85Yg8FrwHNIIIcAQQciCDqvUpSoM9AiKU3k7o+SHVOEsJYM5IRclndzOpHduo6XGlTLsNUrvc3bCHjraBtmE3njA9Ak/eNHYnUdDnoctngeOObVtcvXg/Z+zIlajl2olTIQhbUiApjuv2J/rFYBKDyIrPmI6i/mx36FxB9wcoeBfRdUbuNlRhVBFE5tpXDmTd+a4Zj4RYe5VuI3X+PS7O96L3Y+Ec2SeGIMa1rAGtaAGgCwDQLAADQAL1CQJwsvTJDGCYBKFotptuqTCXwNr5CzncXCQ0uADeG5dw5gecPmrClDaeSBtm/slK8MOxWKrjElLKyVh0dG4OHsy0Pgc1Fse3r0FDURwPm43ueGP5dnNhBNi5772FuoFyE50pSeUULMlxSFPdKVXVAiEKUpilcVAqD0IUpUUwTelQ1s8kDJuB7XljOZZrZQDYOY+9jfoDYlSLEsSipYzJVStjYNXPcGj2Z6nwGajV6FSnLZlFpsdGSZ7FKVpdndtKXFHTNoZC/lcPES0tBDuKxF8yPNPyW6KrbinOnLZmmn1CRae4wlliD2lrwC0gggi4LSLEEdbhMhRB5zVvL2M/pNWRGDyJbvhJ6C/nMv14SR7i1RFdPbwtlxilDLGG3laOZD/laMh8QuPeFzERbVeo4HiDvLft96Oj68n5+qK6tDYkTXdBs/5dikPGLsg+3f8ACRwD95aumgqm/wCP2EculqahwzlkDG3/AARi9x8Tz+0K2AqjFa/3Llx4R0+QlNZRHCYJAUwKjQkOY4K0G1mxlFibOLEogeBptJxFjo2DzieK9gBrnkt8CqT3z7byVU7cMw65u4Nm4NZJSRwQjwGV+5sOmdnaKVSeUXl15A5aIrSur/Ip6qPBaqc07gWl2bDJENeINOY8bDI6C9lZG5/dxQ10AqqmTyiRrrOhI4WxO6Bzb3fcZg5N8DZTrd9u2hwqlcydjJJ5m2ncQCC0jOIX9Xv+I59rVxV0z9kMaY+EPdR1GQaLniiJHEz/ALnRkgjqRbuVZyuVWUqdJ5PnzyB7OWrL6awNADQAALADIADQWWChr+IAjQ55gjL2HRYJWaqSDowV5yMDgQ4Ag5EHMEdRZOUkj+EEnQZ6E/IaqDNhEUpvc3eUNFCamnf5O9zrNhA4myu6ho1ZYZnUeAuq6oq7yyemjxipnEDQGh2byyM6cIcch42OQ0NlOaWmftbjD3TB7aSDItNxwxAnhZ4OeQSeoF+wVg7fbuosUpWtgY2OaFtoHAAANAyiNvV7dte99Gr6NooULiTcnvenYzWn/QGxtZuJstl9kKPDmcWHxgcbReTiLy9npA8V7EHXLJbwqnN0G2clNMcNxC4s4th49Y5QTxRHwOduxuOuVxlY/FaFWhXcastrPVPmuDJVJprQwhCFUBQXN+9rAfIsTl4BZk327fiJ4x+4OXSCq3f1hPMpaadozikLHfkkGp+Jg/UrQfTtz9m9UeE9Pj+/UBXjnDwJdupouThFGLW4mmQ37vc530speCtJsezhw+hA/t4fnG0/ytyCiVqm1WnLm36nEtEOCmBSArIKfGZxoe6102ztPJUx1T4GGoYCGyW84Ai2ffLS+nRffdZupMarW5jchrrympmPLC9jXFh4mFzQS11iLgn0TYkXCe6xdcdQWRklYJWLrBKBKY5ICUpKCUpKiTkOR5R0zGF5YxrS88Ty1oBc6wFyR6RsBmUxWSlKh1JZj0jXRbP07KmSpZAwTvADpLedYC3uy1tr1X3LJWFDq1JTfaeY9LIEIQhHQUU3pUfOwmsFr8LRILd2OafpdStana5nFh9aD/bzfKNx/hSbSbhcU5LhJeo2aziz12Qk4sPoSP7eH5RtH8LcAqI7q63nYRRm9+FpjN+7HOH0spYCrGv2K84vhJ+oOOqR6ArN0l1m67GYsh7oului6KqhzIe6xdLdF0nUFkZusErF1i6FKZ3ICVglBKUlR5zHJASlJQSsEqJOQ5IwhCFHHAhCEhAtTtc/hw+tJ/t5vnG4fytsopvSrOThNYb24miMW7vc0fS6k2kHO4pxXGS9Rs3lFka3B4vx0tTA45xSB7fySC1h8TD+4K0wVzZulx7yLE4uI2ZN9g74iOA/uDV0iCrzH6LoXjlwlr8/36gaLziegKLpLrN1TqoFyHus3SXWn2o2tp8Kh5tY+17hjG2L5Hdmt+p0HVHp7VSShBZtjXpqzcSzBjS57g1rRclxAAA1JJyCrnajfhS0pLKFpqXjLiB4Iwfz2u/3C3ioVPXYltdK5kI5VK12YuRGzqON2srvD5BWRspuro8NDXFnPmH/AFJQDZ3dsejfmfFXbt7ayWd09qf8Vw8X++YLalPu7iAx7TY/jHnUcb4ozoYmCJtj2kkzd7QSnbu1xuXOauIv0fVyn/1uFdt0XQJY3KGlGnCK8M3+Tv2ebZSLtiMfpfOhq3vtoGVTnf8AjIbFKzebi2FODcWpuY3T7VnLJ9krBwk+4q7iV5zwtkaWyNDmnItcAQR2IORQnjUamlxRhJdFk/yd+y13WyJbL706PEuFgfyZjly5iBc9mv8ARd7Mj4KYKtdrdytPUhz8NPk8uvBmYnHtbVnuy8FGsD2/rcAmFLjUb3xDIcWb2s0DmSaSN8CfYQuTw6heRc7GWq3we/yfH91OqpKGk/yXehfHhOLxVsTZaSQSRu0Le/UEagjsV9iz0ouLcZLJoPvBCELggVW7+sW5dLTQNOcshe78kY0PxPH6FWkub97WPeW4nLwG7IfsG/CTxn9xctB9O233r1S4Q1+P79AFeWUPEhoNtF07u92oGKUMUhdeVo5c3+VozPxCx95XMKl27TbP+k1YMhPIlsyYDoL+a+3XhJPuLlsccw93lv2O9HVdea8/VEWjPYlqdK3WbpIpQ9ocwgtIBBBuC0i4IPW4TLzDNosSP7a7axYPBzJfOkdcRRg2L3fw0dT/ACVVezWylVtPUmsxRzm097ZZcQB+7jHqtHV3t1Kk2Mbq5sQxZ01dUcylycBezg0HKANHogfiGo8SrKp6dsTGsiaGtaA1rWiwDRkAB0WhV5RsKCVu9qrNay/j0XX98I+w5vtbkJh2Hx0sTIqaNscbRZrWiwH/ANPicyvousIVBKo5PN7w+Rm6xdCEzaZ0EIQuCBavaLZqDE4TFWRhzdWkZOY78TXdD9eq2iE+E5U5KUHk0caz0ZQtTS1uyFXxxEy0shtncMkb+F1vQeBof0uLhXJsztNDikDZqV1wcnNPpMf1a4dD9V9uJYbHVxPiqWB8bxZzT1H8EdD0VZbNbuazCcWBopR5GRd7n58UV/unMGrx0dp17hX9S4oYlRcqzUK0Vv4TS5/7fvgFRdN6aotZCEssoY0ueQ1oBJJNgGgXJJ6WCzocjm8LagYXQyyB1pXDlw/5XDI/CLn3BcxE31Ut3l7Z/wBWqyYyeRFdkIPUX859unEQPcGqIr1HA8Pdnb9vvS1fTkvL1ZXVp7cgQhCvQJbO6PeSIeCir3WYTaCQn0CT9249idD0OWhyupceK2d229zkhtNizyWDKOY3JZ2a/qR2dqOtxpiscwNzbubZa8V7r3RLo1suzIupCWKUPaHMIc0gEFpBBBzBBGoTLDEwEIQkIEIQkIEIQkIEIQkIEISyyhjS55DWgEkuIAAGZJJ0CQhlSu9zeSJuOioHXYDaeQH0yD9209gdT1OWgzN5O9znB1NhLyGHKSYXBf3azqB3dqelhrUy3OB4G4NXNyteC937Ih1q2fZiCEIW1IgIQhIQIQhIRLtjN5dThNmNPNgvcxPJsO/A7VnzHgrw2X3hUmKACCUNlOsUlmvv4dH/AAkrmFZBtoqLEMDt7x7fdlzXHxXH16hoVpQOwkLm/Ad7VfRWBl57B6s4L8vz5OH6qfYTv6p5LCsppIj3jIkb7fVcPZYrHXP07e0e6ttdPh6/jMlRrwfQtJCilHvSw2a3DWNbfpI17PqLLas2uo3aVtP/AL4x9SqidpcQeUqcl5MKpxfE2yFqX7XUbda2n/3xn6Faqs3pYbDfirGut0ja9/0FkoWlxN5RpyfkxOcVxJWhVbi2/qnjuKOmklPeQiNvt9Zx9lgoDj29qvrbgS8hh9WAFmX583H9Vb2307e1u8thdfha/nIFKvBdS69qN4VJhYInlDpRpFHZz7+PRnxEKj9s95dTi12OPKgvcRMJse3G7V/yHgokTfVYWxw/A7eze33pc3w8Fw9epFnWlMEIQr0CCEISEf/Z"/>
          <p:cNvSpPr>
            <a:spLocks noChangeAspect="1" noChangeArrowheads="1"/>
          </p:cNvSpPr>
          <p:nvPr/>
        </p:nvSpPr>
        <p:spPr bwMode="auto">
          <a:xfrm>
            <a:off x="74613" y="-763588"/>
            <a:ext cx="1524000" cy="15240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9" name="Picture 15"/>
          <p:cNvPicPr>
            <a:picLocks noChangeAspect="1" noChangeArrowheads="1"/>
          </p:cNvPicPr>
          <p:nvPr/>
        </p:nvPicPr>
        <p:blipFill>
          <a:blip r:embed="rId6" cstate="print"/>
          <a:srcRect/>
          <a:stretch>
            <a:fillRect/>
          </a:stretch>
        </p:blipFill>
        <p:spPr bwMode="auto">
          <a:xfrm>
            <a:off x="7600951" y="3019426"/>
            <a:ext cx="742950" cy="742950"/>
          </a:xfrm>
          <a:prstGeom prst="rect">
            <a:avLst/>
          </a:prstGeom>
          <a:noFill/>
          <a:ln w="9525">
            <a:noFill/>
            <a:miter lim="800000"/>
            <a:headEnd/>
            <a:tailEnd/>
          </a:ln>
        </p:spPr>
      </p:pic>
      <p:pic>
        <p:nvPicPr>
          <p:cNvPr id="1041" name="Picture 17" descr="http://t3.gstatic.com/images?q=tbn:ANd9GcRIMO3xlX5lWInvlMuFyYuMI5XlEruicDbzmcnKl_bC2Sl5cxrC0Q"/>
          <p:cNvPicPr>
            <a:picLocks noChangeAspect="1" noChangeArrowheads="1"/>
          </p:cNvPicPr>
          <p:nvPr/>
        </p:nvPicPr>
        <p:blipFill>
          <a:blip r:embed="rId7" cstate="print"/>
          <a:srcRect/>
          <a:stretch>
            <a:fillRect/>
          </a:stretch>
        </p:blipFill>
        <p:spPr bwMode="auto">
          <a:xfrm>
            <a:off x="7418388" y="3986213"/>
            <a:ext cx="1011237" cy="74242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1986">
                                            <p:txEl>
                                              <p:pRg st="0" end="0"/>
                                            </p:txEl>
                                          </p:spTgt>
                                        </p:tgtEl>
                                        <p:attrNameLst>
                                          <p:attrName>style.visibility</p:attrName>
                                        </p:attrNameLst>
                                      </p:cBhvr>
                                      <p:to>
                                        <p:strVal val="visible"/>
                                      </p:to>
                                    </p:set>
                                    <p:animEffect transition="in" filter="fade">
                                      <p:cBhvr>
                                        <p:cTn id="7" dur="2000"/>
                                        <p:tgtEl>
                                          <p:spTgt spid="419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986">
                                            <p:txEl>
                                              <p:pRg st="1" end="1"/>
                                            </p:txEl>
                                          </p:spTgt>
                                        </p:tgtEl>
                                        <p:attrNameLst>
                                          <p:attrName>style.visibility</p:attrName>
                                        </p:attrNameLst>
                                      </p:cBhvr>
                                      <p:to>
                                        <p:strVal val="visible"/>
                                      </p:to>
                                    </p:set>
                                    <p:animEffect transition="in" filter="fade">
                                      <p:cBhvr>
                                        <p:cTn id="12" dur="2000"/>
                                        <p:tgtEl>
                                          <p:spTgt spid="41986">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1032"/>
                                        </p:tgtEl>
                                        <p:attrNameLst>
                                          <p:attrName>style.visibility</p:attrName>
                                        </p:attrNameLst>
                                      </p:cBhvr>
                                      <p:to>
                                        <p:strVal val="visible"/>
                                      </p:to>
                                    </p:set>
                                    <p:animEffect transition="in" filter="fade">
                                      <p:cBhvr>
                                        <p:cTn id="18" dur="2000"/>
                                        <p:tgtEl>
                                          <p:spTgt spid="103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1986">
                                            <p:txEl>
                                              <p:pRg st="2" end="2"/>
                                            </p:txEl>
                                          </p:spTgt>
                                        </p:tgtEl>
                                        <p:attrNameLst>
                                          <p:attrName>style.visibility</p:attrName>
                                        </p:attrNameLst>
                                      </p:cBhvr>
                                      <p:to>
                                        <p:strVal val="visible"/>
                                      </p:to>
                                    </p:set>
                                    <p:animEffect transition="in" filter="fade">
                                      <p:cBhvr>
                                        <p:cTn id="23" dur="2000"/>
                                        <p:tgtEl>
                                          <p:spTgt spid="41986">
                                            <p:txEl>
                                              <p:pRg st="2" end="2"/>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500"/>
                                        <p:tgtEl>
                                          <p:spTgt spid="7"/>
                                        </p:tgtEl>
                                      </p:cBhvr>
                                    </p:animEffect>
                                  </p:childTnLst>
                                </p:cTn>
                              </p:par>
                              <p:par>
                                <p:cTn id="27" presetID="10" presetClass="entr" presetSubtype="0" fill="hold" nodeType="withEffect">
                                  <p:stCondLst>
                                    <p:cond delay="0"/>
                                  </p:stCondLst>
                                  <p:childTnLst>
                                    <p:set>
                                      <p:cBhvr>
                                        <p:cTn id="28" dur="1" fill="hold">
                                          <p:stCondLst>
                                            <p:cond delay="0"/>
                                          </p:stCondLst>
                                        </p:cTn>
                                        <p:tgtEl>
                                          <p:spTgt spid="1028"/>
                                        </p:tgtEl>
                                        <p:attrNameLst>
                                          <p:attrName>style.visibility</p:attrName>
                                        </p:attrNameLst>
                                      </p:cBhvr>
                                      <p:to>
                                        <p:strVal val="visible"/>
                                      </p:to>
                                    </p:set>
                                    <p:animEffect transition="in" filter="fade">
                                      <p:cBhvr>
                                        <p:cTn id="29" dur="1000"/>
                                        <p:tgtEl>
                                          <p:spTgt spid="102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41986">
                                            <p:txEl>
                                              <p:pRg st="3" end="3"/>
                                            </p:txEl>
                                          </p:spTgt>
                                        </p:tgtEl>
                                        <p:attrNameLst>
                                          <p:attrName>style.visibility</p:attrName>
                                        </p:attrNameLst>
                                      </p:cBhvr>
                                      <p:to>
                                        <p:strVal val="visible"/>
                                      </p:to>
                                    </p:set>
                                    <p:animEffect transition="in" filter="fade">
                                      <p:cBhvr>
                                        <p:cTn id="34" dur="2000"/>
                                        <p:tgtEl>
                                          <p:spTgt spid="41986">
                                            <p:txEl>
                                              <p:pRg st="3" end="3"/>
                                            </p:txEl>
                                          </p:spTgt>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par>
                                <p:cTn id="38" presetID="10" presetClass="entr" presetSubtype="0" fill="hold" nodeType="withEffect">
                                  <p:stCondLst>
                                    <p:cond delay="0"/>
                                  </p:stCondLst>
                                  <p:childTnLst>
                                    <p:set>
                                      <p:cBhvr>
                                        <p:cTn id="39" dur="1" fill="hold">
                                          <p:stCondLst>
                                            <p:cond delay="0"/>
                                          </p:stCondLst>
                                        </p:cTn>
                                        <p:tgtEl>
                                          <p:spTgt spid="1041"/>
                                        </p:tgtEl>
                                        <p:attrNameLst>
                                          <p:attrName>style.visibility</p:attrName>
                                        </p:attrNameLst>
                                      </p:cBhvr>
                                      <p:to>
                                        <p:strVal val="visible"/>
                                      </p:to>
                                    </p:set>
                                    <p:animEffect transition="in" filter="fade">
                                      <p:cBhvr>
                                        <p:cTn id="40" dur="1000"/>
                                        <p:tgtEl>
                                          <p:spTgt spid="104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41986">
                                            <p:txEl>
                                              <p:pRg st="4" end="4"/>
                                            </p:txEl>
                                          </p:spTgt>
                                        </p:tgtEl>
                                        <p:attrNameLst>
                                          <p:attrName>style.visibility</p:attrName>
                                        </p:attrNameLst>
                                      </p:cBhvr>
                                      <p:to>
                                        <p:strVal val="visible"/>
                                      </p:to>
                                    </p:set>
                                    <p:animEffect transition="in" filter="fade">
                                      <p:cBhvr>
                                        <p:cTn id="45" dur="2000"/>
                                        <p:tgtEl>
                                          <p:spTgt spid="41986">
                                            <p:txEl>
                                              <p:pRg st="4" end="4"/>
                                            </p:txEl>
                                          </p:spTgt>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down)">
                                      <p:cBhvr>
                                        <p:cTn id="48" dur="500"/>
                                        <p:tgtEl>
                                          <p:spTgt spid="9"/>
                                        </p:tgtEl>
                                      </p:cBhvr>
                                    </p:animEffect>
                                  </p:childTnLst>
                                </p:cTn>
                              </p:par>
                              <p:par>
                                <p:cTn id="49" presetID="10" presetClass="entr" presetSubtype="0" fill="hold" nodeType="withEffect">
                                  <p:stCondLst>
                                    <p:cond delay="0"/>
                                  </p:stCondLst>
                                  <p:childTnLst>
                                    <p:set>
                                      <p:cBhvr>
                                        <p:cTn id="50" dur="1" fill="hold">
                                          <p:stCondLst>
                                            <p:cond delay="0"/>
                                          </p:stCondLst>
                                        </p:cTn>
                                        <p:tgtEl>
                                          <p:spTgt spid="1039"/>
                                        </p:tgtEl>
                                        <p:attrNameLst>
                                          <p:attrName>style.visibility</p:attrName>
                                        </p:attrNameLst>
                                      </p:cBhvr>
                                      <p:to>
                                        <p:strVal val="visible"/>
                                      </p:to>
                                    </p:set>
                                    <p:animEffect transition="in" filter="fade">
                                      <p:cBhvr>
                                        <p:cTn id="51" dur="1000"/>
                                        <p:tgtEl>
                                          <p:spTgt spid="10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uiExpand="1" build="p"/>
      <p:bldGraphic spid="6" grpId="0">
        <p:bldAsOne/>
      </p:bldGraphic>
      <p:bldP spid="7" grpId="0" animBg="1"/>
      <p:bldP spid="8" grpId="0" animBg="1"/>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457200" y="618213"/>
            <a:ext cx="8686800" cy="1143000"/>
          </a:xfrm>
        </p:spPr>
        <p:txBody>
          <a:bodyPr/>
          <a:lstStyle/>
          <a:p>
            <a:pPr eaLnBrk="1" hangingPunct="1"/>
            <a:r>
              <a:rPr lang="en-US"/>
              <a:t>MCAS: Presentation</a:t>
            </a:r>
          </a:p>
        </p:txBody>
      </p:sp>
      <p:sp>
        <p:nvSpPr>
          <p:cNvPr id="45058" name="Content Placeholder 2"/>
          <p:cNvSpPr>
            <a:spLocks noGrp="1"/>
          </p:cNvSpPr>
          <p:nvPr>
            <p:ph idx="1"/>
          </p:nvPr>
        </p:nvSpPr>
        <p:spPr>
          <a:xfrm>
            <a:off x="457199" y="1928654"/>
            <a:ext cx="8781777" cy="3358940"/>
          </a:xfrm>
        </p:spPr>
        <p:txBody>
          <a:bodyPr>
            <a:normAutofit lnSpcReduction="10000"/>
          </a:bodyPr>
          <a:lstStyle/>
          <a:p>
            <a:pPr eaLnBrk="1" hangingPunct="1"/>
            <a:r>
              <a:rPr lang="en-US" dirty="0"/>
              <a:t>MCAS is a chronic multisystem </a:t>
            </a:r>
            <a:r>
              <a:rPr lang="en-US" dirty="0" err="1"/>
              <a:t>polymorbidity</a:t>
            </a:r>
            <a:r>
              <a:rPr lang="en-US" dirty="0"/>
              <a:t> of general themes of:</a:t>
            </a:r>
          </a:p>
          <a:p>
            <a:pPr lvl="1" eaLnBrk="1" hangingPunct="1"/>
            <a:r>
              <a:rPr lang="en-US" dirty="0"/>
              <a:t>Inflammation – the universal constant in MCAS</a:t>
            </a:r>
          </a:p>
          <a:p>
            <a:pPr lvl="1" eaLnBrk="1" hangingPunct="1"/>
            <a:r>
              <a:rPr lang="en-US" dirty="0"/>
              <a:t>± allergic-type phenomena</a:t>
            </a:r>
          </a:p>
          <a:p>
            <a:pPr lvl="1" eaLnBrk="1" hangingPunct="1"/>
            <a:r>
              <a:rPr lang="en-US" dirty="0"/>
              <a:t>± aberrancies in growth/development (i.e., </a:t>
            </a:r>
            <a:r>
              <a:rPr lang="en-US" dirty="0" err="1"/>
              <a:t>dystrophisms</a:t>
            </a:r>
            <a:r>
              <a:rPr lang="en-US" dirty="0"/>
              <a:t>), far more commonly benign than malignant in potentially any tissue</a:t>
            </a:r>
          </a:p>
          <a:p>
            <a:pPr lvl="2" eaLnBrk="1" hangingPunct="1"/>
            <a:r>
              <a:rPr lang="en-US" dirty="0"/>
              <a:t>can be difficult to recognize given typically slow pace of development and, often, lack of clinical significance</a:t>
            </a:r>
          </a:p>
        </p:txBody>
      </p:sp>
      <p:sp>
        <p:nvSpPr>
          <p:cNvPr id="5" name="TextBox 4"/>
          <p:cNvSpPr txBox="1"/>
          <p:nvPr/>
        </p:nvSpPr>
        <p:spPr>
          <a:xfrm>
            <a:off x="-63196" y="6455278"/>
            <a:ext cx="5569423"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Afrin LB, Butterfield JH, </a:t>
            </a:r>
            <a:r>
              <a:rPr lang="en-US" sz="1000" dirty="0" err="1">
                <a:latin typeface="Times New Roman" panose="02020603050405020304" pitchFamily="18" charset="0"/>
                <a:cs typeface="Times New Roman" panose="02020603050405020304" pitchFamily="18" charset="0"/>
              </a:rPr>
              <a:t>Raithel</a:t>
            </a:r>
            <a:r>
              <a:rPr lang="en-US" sz="1000" dirty="0">
                <a:latin typeface="Times New Roman" panose="02020603050405020304" pitchFamily="18" charset="0"/>
                <a:cs typeface="Times New Roman" panose="02020603050405020304" pitchFamily="18" charset="0"/>
              </a:rPr>
              <a:t> M, </a:t>
            </a:r>
            <a:r>
              <a:rPr lang="en-US" sz="1000" dirty="0" err="1">
                <a:latin typeface="Times New Roman" panose="02020603050405020304" pitchFamily="18" charset="0"/>
                <a:cs typeface="Times New Roman" panose="02020603050405020304" pitchFamily="18" charset="0"/>
              </a:rPr>
              <a:t>Molderings</a:t>
            </a:r>
            <a:r>
              <a:rPr lang="en-US" sz="1000" dirty="0">
                <a:latin typeface="Times New Roman" panose="02020603050405020304" pitchFamily="18" charset="0"/>
                <a:cs typeface="Times New Roman" panose="02020603050405020304" pitchFamily="18" charset="0"/>
              </a:rPr>
              <a:t> GJ.  </a:t>
            </a:r>
            <a:r>
              <a:rPr lang="en-US" sz="1000" i="1" dirty="0">
                <a:latin typeface="Times New Roman" panose="02020603050405020304" pitchFamily="18" charset="0"/>
                <a:cs typeface="Times New Roman" panose="02020603050405020304" pitchFamily="18" charset="0"/>
              </a:rPr>
              <a:t>Ann Med</a:t>
            </a:r>
            <a:r>
              <a:rPr lang="en-US" sz="1000" dirty="0">
                <a:latin typeface="Times New Roman" panose="02020603050405020304" pitchFamily="18" charset="0"/>
                <a:cs typeface="Times New Roman" panose="02020603050405020304" pitchFamily="18" charset="0"/>
              </a:rPr>
              <a:t> 2016;48(3):190-201.</a:t>
            </a:r>
          </a:p>
        </p:txBody>
      </p:sp>
    </p:spTree>
    <p:custDataLst>
      <p:tags r:id="rId1"/>
    </p:custDataLst>
    <p:extLst>
      <p:ext uri="{BB962C8B-B14F-4D97-AF65-F5344CB8AC3E}">
        <p14:creationId xmlns:p14="http://schemas.microsoft.com/office/powerpoint/2010/main" val="10002642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457200" y="28445"/>
            <a:ext cx="8686800" cy="1143000"/>
          </a:xfrm>
        </p:spPr>
        <p:txBody>
          <a:bodyPr/>
          <a:lstStyle/>
          <a:p>
            <a:pPr eaLnBrk="1" hangingPunct="1"/>
            <a:r>
              <a:rPr lang="en-US"/>
              <a:t>MCAS: Presentation</a:t>
            </a:r>
          </a:p>
        </p:txBody>
      </p:sp>
      <p:sp>
        <p:nvSpPr>
          <p:cNvPr id="45058" name="Content Placeholder 2"/>
          <p:cNvSpPr>
            <a:spLocks noGrp="1"/>
          </p:cNvSpPr>
          <p:nvPr>
            <p:ph idx="1"/>
          </p:nvPr>
        </p:nvSpPr>
        <p:spPr>
          <a:xfrm>
            <a:off x="457199" y="1116258"/>
            <a:ext cx="8781777" cy="5181240"/>
          </a:xfrm>
        </p:spPr>
        <p:txBody>
          <a:bodyPr>
            <a:normAutofit fontScale="92500" lnSpcReduction="10000"/>
          </a:bodyPr>
          <a:lstStyle/>
          <a:p>
            <a:pPr eaLnBrk="1" hangingPunct="1"/>
            <a:r>
              <a:rPr lang="en-US"/>
              <a:t>Typical presentation</a:t>
            </a:r>
          </a:p>
          <a:p>
            <a:pPr lvl="1" eaLnBrk="1" hangingPunct="1"/>
            <a:r>
              <a:rPr lang="en-US"/>
              <a:t>Age of onset: typically &lt; 20 but unrecognized for decades</a:t>
            </a:r>
          </a:p>
          <a:p>
            <a:pPr lvl="1" eaLnBrk="1" hangingPunct="1"/>
            <a:r>
              <a:rPr lang="en-US"/>
              <a:t>Usually </a:t>
            </a:r>
            <a:r>
              <a:rPr lang="en-US" b="1" u="sng"/>
              <a:t>MULTISYSTEM</a:t>
            </a:r>
            <a:r>
              <a:rPr lang="en-US"/>
              <a:t>; can affect </a:t>
            </a:r>
            <a:r>
              <a:rPr lang="en-US" u="sng"/>
              <a:t>every</a:t>
            </a:r>
            <a:r>
              <a:rPr lang="en-US"/>
              <a:t> system</a:t>
            </a:r>
          </a:p>
          <a:p>
            <a:pPr lvl="1" eaLnBrk="1" hangingPunct="1"/>
            <a:r>
              <a:rPr lang="en-US"/>
              <a:t>Symptoms often (but not always) “inflammatory”</a:t>
            </a:r>
          </a:p>
          <a:p>
            <a:pPr lvl="1" eaLnBrk="1" hangingPunct="1"/>
            <a:r>
              <a:rPr lang="en-US"/>
              <a:t>Perplexingly inconstant course:</a:t>
            </a:r>
          </a:p>
          <a:p>
            <a:pPr lvl="2" eaLnBrk="1" hangingPunct="1"/>
            <a:r>
              <a:rPr lang="en-US"/>
              <a:t>Abnormalities often externally </a:t>
            </a:r>
            <a:r>
              <a:rPr lang="en-US" err="1"/>
              <a:t>inapparent</a:t>
            </a:r>
            <a:r>
              <a:rPr lang="en-US"/>
              <a:t> (“she looks fine!”)</a:t>
            </a:r>
          </a:p>
          <a:p>
            <a:pPr lvl="2" eaLnBrk="1" hangingPunct="1"/>
            <a:r>
              <a:rPr lang="en-US"/>
              <a:t>Chronic or waxing/waning or episodic (“flares”, “spells”)</a:t>
            </a:r>
          </a:p>
          <a:p>
            <a:pPr lvl="2" eaLnBrk="1" hangingPunct="1"/>
            <a:r>
              <a:rPr lang="en-US"/>
              <a:t>Different symptoms at different times</a:t>
            </a:r>
          </a:p>
          <a:p>
            <a:pPr lvl="2" eaLnBrk="1" hangingPunct="1"/>
            <a:r>
              <a:rPr lang="en-US"/>
              <a:t>Often no apparent triggers</a:t>
            </a:r>
          </a:p>
          <a:p>
            <a:pPr lvl="1" eaLnBrk="1" hangingPunct="1"/>
            <a:r>
              <a:rPr lang="en-US"/>
              <a:t>Mediators:</a:t>
            </a:r>
          </a:p>
          <a:p>
            <a:pPr lvl="2" eaLnBrk="1" hangingPunct="1"/>
            <a:r>
              <a:rPr lang="en-US" err="1"/>
              <a:t>Tryptase</a:t>
            </a:r>
            <a:r>
              <a:rPr lang="en-US"/>
              <a:t> (total &amp; mature) usually normal (reflects MC load &gt;&gt; activation)</a:t>
            </a:r>
          </a:p>
          <a:p>
            <a:pPr lvl="2" eaLnBrk="1" hangingPunct="1"/>
            <a:r>
              <a:rPr lang="en-US"/>
              <a:t>Heparin, CGA, PGD</a:t>
            </a:r>
            <a:r>
              <a:rPr lang="en-US" baseline="-25000"/>
              <a:t>2</a:t>
            </a:r>
            <a:r>
              <a:rPr lang="en-US"/>
              <a:t> and histamine (&amp; metabolites), LTE4 often elevated</a:t>
            </a:r>
          </a:p>
          <a:p>
            <a:pPr lvl="1" eaLnBrk="1" hangingPunct="1"/>
            <a:r>
              <a:rPr lang="en-US"/>
              <a:t>Many MDs, many </a:t>
            </a:r>
            <a:r>
              <a:rPr lang="en-US" err="1"/>
              <a:t>dx’s</a:t>
            </a:r>
            <a:r>
              <a:rPr lang="en-US"/>
              <a:t> (often non-specific, idiopathic, “somatic”)</a:t>
            </a:r>
          </a:p>
          <a:p>
            <a:pPr lvl="1" eaLnBrk="1" hangingPunct="1"/>
            <a:r>
              <a:rPr lang="en-US"/>
              <a:t>Patients commonly cease reporting symptoms – ROS important!</a:t>
            </a:r>
          </a:p>
        </p:txBody>
      </p:sp>
      <p:sp>
        <p:nvSpPr>
          <p:cNvPr id="5" name="TextBox 4"/>
          <p:cNvSpPr txBox="1"/>
          <p:nvPr/>
        </p:nvSpPr>
        <p:spPr>
          <a:xfrm>
            <a:off x="-71147" y="6130555"/>
            <a:ext cx="5569423" cy="707886"/>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1. Afrin LB, Butterfield JH, </a:t>
            </a:r>
            <a:r>
              <a:rPr lang="en-US" sz="1000" dirty="0" err="1">
                <a:latin typeface="Times New Roman" panose="02020603050405020304" pitchFamily="18" charset="0"/>
                <a:cs typeface="Times New Roman" panose="02020603050405020304" pitchFamily="18" charset="0"/>
              </a:rPr>
              <a:t>Raithel</a:t>
            </a:r>
            <a:r>
              <a:rPr lang="en-US" sz="1000" dirty="0">
                <a:latin typeface="Times New Roman" panose="02020603050405020304" pitchFamily="18" charset="0"/>
                <a:cs typeface="Times New Roman" panose="02020603050405020304" pitchFamily="18" charset="0"/>
              </a:rPr>
              <a:t> M, </a:t>
            </a:r>
            <a:r>
              <a:rPr lang="en-US" sz="1000" dirty="0" err="1">
                <a:latin typeface="Times New Roman" panose="02020603050405020304" pitchFamily="18" charset="0"/>
                <a:cs typeface="Times New Roman" panose="02020603050405020304" pitchFamily="18" charset="0"/>
              </a:rPr>
              <a:t>Molderings</a:t>
            </a:r>
            <a:r>
              <a:rPr lang="en-US" sz="1000" dirty="0">
                <a:latin typeface="Times New Roman" panose="02020603050405020304" pitchFamily="18" charset="0"/>
                <a:cs typeface="Times New Roman" panose="02020603050405020304" pitchFamily="18" charset="0"/>
              </a:rPr>
              <a:t> GJ.  </a:t>
            </a:r>
            <a:r>
              <a:rPr lang="en-US" sz="1000" i="1" dirty="0">
                <a:latin typeface="Times New Roman" panose="02020603050405020304" pitchFamily="18" charset="0"/>
                <a:cs typeface="Times New Roman" panose="02020603050405020304" pitchFamily="18" charset="0"/>
              </a:rPr>
              <a:t>Ann Med</a:t>
            </a:r>
            <a:r>
              <a:rPr lang="en-US" sz="1000" dirty="0">
                <a:latin typeface="Times New Roman" panose="02020603050405020304" pitchFamily="18" charset="0"/>
                <a:cs typeface="Times New Roman" panose="02020603050405020304" pitchFamily="18" charset="0"/>
              </a:rPr>
              <a:t> 2016;48(3):190-201.</a:t>
            </a:r>
          </a:p>
          <a:p>
            <a:r>
              <a:rPr lang="en-US" sz="1000" dirty="0">
                <a:latin typeface="Times New Roman" panose="02020603050405020304" pitchFamily="18" charset="0"/>
                <a:cs typeface="Times New Roman" panose="02020603050405020304" pitchFamily="18" charset="0"/>
              </a:rPr>
              <a:t>2. </a:t>
            </a:r>
            <a:r>
              <a:rPr lang="en-US" sz="1000" dirty="0" err="1">
                <a:latin typeface="Times New Roman" panose="02020603050405020304" pitchFamily="18" charset="0"/>
                <a:cs typeface="Times New Roman" panose="02020603050405020304" pitchFamily="18" charset="0"/>
              </a:rPr>
              <a:t>Zenker</a:t>
            </a:r>
            <a:r>
              <a:rPr lang="en-US" sz="1000" dirty="0">
                <a:latin typeface="Times New Roman" panose="02020603050405020304" pitchFamily="18" charset="0"/>
                <a:cs typeface="Times New Roman" panose="02020603050405020304" pitchFamily="18" charset="0"/>
              </a:rPr>
              <a:t> N, Afrin LB. </a:t>
            </a:r>
            <a:r>
              <a:rPr lang="en-US" sz="1000" i="1" dirty="0">
                <a:latin typeface="Times New Roman" panose="02020603050405020304" pitchFamily="18" charset="0"/>
                <a:cs typeface="Times New Roman" panose="02020603050405020304" pitchFamily="18" charset="0"/>
              </a:rPr>
              <a:t>Blood</a:t>
            </a:r>
            <a:r>
              <a:rPr lang="en-US" sz="1000" dirty="0">
                <a:latin typeface="Times New Roman" panose="02020603050405020304" pitchFamily="18" charset="0"/>
                <a:cs typeface="Times New Roman" panose="02020603050405020304" pitchFamily="18" charset="0"/>
              </a:rPr>
              <a:t> 2015;126:5174.</a:t>
            </a:r>
          </a:p>
          <a:p>
            <a:r>
              <a:rPr lang="en-US" sz="1000" dirty="0">
                <a:latin typeface="Times New Roman" panose="02020603050405020304" pitchFamily="18" charset="0"/>
                <a:cs typeface="Times New Roman" panose="02020603050405020304" pitchFamily="18" charset="0"/>
              </a:rPr>
              <a:t>3. </a:t>
            </a:r>
            <a:r>
              <a:rPr lang="de-DE" sz="1000" dirty="0">
                <a:latin typeface="Times New Roman" panose="02020603050405020304" pitchFamily="18" charset="0"/>
                <a:cs typeface="Times New Roman" panose="02020603050405020304" pitchFamily="18" charset="0"/>
              </a:rPr>
              <a:t>Schwartz LB.  </a:t>
            </a:r>
            <a:r>
              <a:rPr lang="de-DE" sz="1000" i="1" dirty="0">
                <a:latin typeface="Times New Roman" panose="02020603050405020304" pitchFamily="18" charset="0"/>
                <a:cs typeface="Times New Roman" panose="02020603050405020304" pitchFamily="18" charset="0"/>
              </a:rPr>
              <a:t>J Immunol</a:t>
            </a:r>
            <a:r>
              <a:rPr lang="de-DE" sz="1000" dirty="0">
                <a:latin typeface="Times New Roman" panose="02020603050405020304" pitchFamily="18" charset="0"/>
                <a:cs typeface="Times New Roman" panose="02020603050405020304" pitchFamily="18" charset="0"/>
              </a:rPr>
              <a:t> 2003;170(11):5667-73 and </a:t>
            </a:r>
            <a:r>
              <a:rPr lang="de-DE" sz="1000" i="1" dirty="0">
                <a:latin typeface="Times New Roman" panose="02020603050405020304" pitchFamily="18" charset="0"/>
                <a:cs typeface="Times New Roman" panose="02020603050405020304" pitchFamily="18" charset="0"/>
              </a:rPr>
              <a:t>Immunol Allergy Clin N Am</a:t>
            </a:r>
            <a:r>
              <a:rPr lang="de-DE" sz="1000" dirty="0">
                <a:latin typeface="Times New Roman" panose="02020603050405020304" pitchFamily="18" charset="0"/>
                <a:cs typeface="Times New Roman" panose="02020603050405020304" pitchFamily="18" charset="0"/>
              </a:rPr>
              <a:t> 2006;26:451-63.</a:t>
            </a:r>
          </a:p>
          <a:p>
            <a:r>
              <a:rPr lang="en-US" sz="1000" dirty="0">
                <a:latin typeface="Times New Roman" panose="02020603050405020304" pitchFamily="18" charset="0"/>
                <a:cs typeface="Times New Roman" panose="02020603050405020304" pitchFamily="18" charset="0"/>
              </a:rPr>
              <a:t>4. Hamilton MJ et al.  </a:t>
            </a:r>
            <a:r>
              <a:rPr lang="en-US" sz="1000" i="1" dirty="0">
                <a:latin typeface="Times New Roman" panose="02020603050405020304" pitchFamily="18" charset="0"/>
                <a:cs typeface="Times New Roman" panose="02020603050405020304" pitchFamily="18" charset="0"/>
              </a:rPr>
              <a:t>J Allergy Clin Immunol</a:t>
            </a:r>
            <a:r>
              <a:rPr lang="en-US" sz="1000" dirty="0">
                <a:latin typeface="Times New Roman" panose="02020603050405020304" pitchFamily="18" charset="0"/>
                <a:cs typeface="Times New Roman" panose="02020603050405020304" pitchFamily="18" charset="0"/>
              </a:rPr>
              <a:t> 2011;128;147-52.</a:t>
            </a:r>
          </a:p>
        </p:txBody>
      </p:sp>
      <p:sp>
        <p:nvSpPr>
          <p:cNvPr id="6" name="TextBox 5"/>
          <p:cNvSpPr txBox="1"/>
          <p:nvPr/>
        </p:nvSpPr>
        <p:spPr>
          <a:xfrm>
            <a:off x="5498242" y="6122904"/>
            <a:ext cx="3740734" cy="553998"/>
          </a:xfrm>
          <a:prstGeom prst="rect">
            <a:avLst/>
          </a:prstGeom>
          <a:noFill/>
        </p:spPr>
        <p:txBody>
          <a:bodyPr wrap="square" rtlCol="0">
            <a:spAutoFit/>
          </a:bodyPr>
          <a:lstStyle/>
          <a:p>
            <a:r>
              <a:rPr lang="fr-FR" sz="1000">
                <a:latin typeface="Times New Roman" panose="02020603050405020304" pitchFamily="18" charset="0"/>
                <a:cs typeface="Times New Roman" panose="02020603050405020304" pitchFamily="18" charset="0"/>
              </a:rPr>
              <a:t>4. </a:t>
            </a:r>
            <a:r>
              <a:rPr lang="fr-FR" sz="1000" err="1">
                <a:latin typeface="Times New Roman" panose="02020603050405020304" pitchFamily="18" charset="0"/>
                <a:cs typeface="Times New Roman" panose="02020603050405020304" pitchFamily="18" charset="0"/>
              </a:rPr>
              <a:t>Vysniauskaite</a:t>
            </a:r>
            <a:r>
              <a:rPr lang="fr-FR" sz="1000">
                <a:latin typeface="Times New Roman" panose="02020603050405020304" pitchFamily="18" charset="0"/>
                <a:cs typeface="Times New Roman" panose="02020603050405020304" pitchFamily="18" charset="0"/>
              </a:rPr>
              <a:t> M et al.  </a:t>
            </a:r>
            <a:r>
              <a:rPr lang="fr-FR" sz="1000" i="1" err="1">
                <a:latin typeface="Times New Roman" panose="02020603050405020304" pitchFamily="18" charset="0"/>
                <a:cs typeface="Times New Roman" panose="02020603050405020304" pitchFamily="18" charset="0"/>
              </a:rPr>
              <a:t>PLoS</a:t>
            </a:r>
            <a:r>
              <a:rPr lang="fr-FR" sz="1000" i="1">
                <a:latin typeface="Times New Roman" panose="02020603050405020304" pitchFamily="18" charset="0"/>
                <a:cs typeface="Times New Roman" panose="02020603050405020304" pitchFamily="18" charset="0"/>
              </a:rPr>
              <a:t> One</a:t>
            </a:r>
            <a:r>
              <a:rPr lang="fr-FR" sz="1000">
                <a:latin typeface="Times New Roman" panose="02020603050405020304" pitchFamily="18" charset="0"/>
                <a:cs typeface="Times New Roman" panose="02020603050405020304" pitchFamily="18" charset="0"/>
              </a:rPr>
              <a:t> 2015 </a:t>
            </a:r>
            <a:r>
              <a:rPr lang="fr-FR" sz="1000" err="1">
                <a:latin typeface="Times New Roman" panose="02020603050405020304" pitchFamily="18" charset="0"/>
                <a:cs typeface="Times New Roman" panose="02020603050405020304" pitchFamily="18" charset="0"/>
              </a:rPr>
              <a:t>Apr</a:t>
            </a:r>
            <a:r>
              <a:rPr lang="fr-FR" sz="1000">
                <a:latin typeface="Times New Roman" panose="02020603050405020304" pitchFamily="18" charset="0"/>
                <a:cs typeface="Times New Roman" panose="02020603050405020304" pitchFamily="18" charset="0"/>
              </a:rPr>
              <a:t> 24;10(4):e0124912.</a:t>
            </a:r>
          </a:p>
          <a:p>
            <a:r>
              <a:rPr lang="en-US" sz="1000">
                <a:latin typeface="Times New Roman" panose="02020603050405020304" pitchFamily="18" charset="0"/>
                <a:cs typeface="Times New Roman" panose="02020603050405020304" pitchFamily="18" charset="0"/>
              </a:rPr>
              <a:t>5. Ferrer M et al.  </a:t>
            </a:r>
            <a:r>
              <a:rPr lang="en-US" sz="1000" i="1" err="1">
                <a:latin typeface="Times New Roman" panose="02020603050405020304" pitchFamily="18" charset="0"/>
                <a:cs typeface="Times New Roman" panose="02020603050405020304" pitchFamily="18" charset="0"/>
              </a:rPr>
              <a:t>Clin</a:t>
            </a:r>
            <a:r>
              <a:rPr lang="en-US" sz="1000" i="1">
                <a:latin typeface="Times New Roman" panose="02020603050405020304" pitchFamily="18" charset="0"/>
                <a:cs typeface="Times New Roman" panose="02020603050405020304" pitchFamily="18" charset="0"/>
              </a:rPr>
              <a:t> </a:t>
            </a:r>
            <a:r>
              <a:rPr lang="en-US" sz="1000" i="1" err="1">
                <a:latin typeface="Times New Roman" panose="02020603050405020304" pitchFamily="18" charset="0"/>
                <a:cs typeface="Times New Roman" panose="02020603050405020304" pitchFamily="18" charset="0"/>
              </a:rPr>
              <a:t>Exp</a:t>
            </a:r>
            <a:r>
              <a:rPr lang="en-US" sz="1000" i="1">
                <a:latin typeface="Times New Roman" panose="02020603050405020304" pitchFamily="18" charset="0"/>
                <a:cs typeface="Times New Roman" panose="02020603050405020304" pitchFamily="18" charset="0"/>
              </a:rPr>
              <a:t> Allergy</a:t>
            </a:r>
            <a:r>
              <a:rPr lang="en-US" sz="1000">
                <a:latin typeface="Times New Roman" panose="02020603050405020304" pitchFamily="18" charset="0"/>
                <a:cs typeface="Times New Roman" panose="02020603050405020304" pitchFamily="18" charset="0"/>
              </a:rPr>
              <a:t> 2010 Dec;40(12):1760-6.</a:t>
            </a:r>
          </a:p>
          <a:p>
            <a:r>
              <a:rPr lang="it-IT" sz="1000">
                <a:latin typeface="Times New Roman" panose="02020603050405020304" pitchFamily="18" charset="0"/>
                <a:cs typeface="Times New Roman" panose="02020603050405020304" pitchFamily="18" charset="0"/>
              </a:rPr>
              <a:t>6. Sala-Cunill A et al.  </a:t>
            </a:r>
            <a:r>
              <a:rPr lang="it-IT" sz="1000" i="1">
                <a:latin typeface="Times New Roman" panose="02020603050405020304" pitchFamily="18" charset="0"/>
                <a:cs typeface="Times New Roman" panose="02020603050405020304" pitchFamily="18" charset="0"/>
              </a:rPr>
              <a:t>Int Arch Allergy Immunol</a:t>
            </a:r>
            <a:r>
              <a:rPr lang="it-IT" sz="1000">
                <a:latin typeface="Times New Roman" panose="02020603050405020304" pitchFamily="18" charset="0"/>
                <a:cs typeface="Times New Roman" panose="02020603050405020304" pitchFamily="18" charset="0"/>
              </a:rPr>
              <a:t> 2013;160(2):192-9.</a:t>
            </a:r>
            <a:endParaRPr lang="fr-FR" sz="100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5854678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457200" y="224183"/>
            <a:ext cx="8686800" cy="1143000"/>
          </a:xfrm>
        </p:spPr>
        <p:txBody>
          <a:bodyPr/>
          <a:lstStyle/>
          <a:p>
            <a:pPr eaLnBrk="1" hangingPunct="1"/>
            <a:r>
              <a:rPr lang="en-US" dirty="0"/>
              <a:t>MCAS: Presentation</a:t>
            </a:r>
          </a:p>
        </p:txBody>
      </p:sp>
      <p:sp>
        <p:nvSpPr>
          <p:cNvPr id="46082" name="Content Placeholder 2"/>
          <p:cNvSpPr>
            <a:spLocks noGrp="1"/>
          </p:cNvSpPr>
          <p:nvPr>
            <p:ph idx="1"/>
          </p:nvPr>
        </p:nvSpPr>
        <p:spPr>
          <a:xfrm>
            <a:off x="457200" y="1454496"/>
            <a:ext cx="8551628" cy="5149437"/>
          </a:xfrm>
        </p:spPr>
        <p:txBody>
          <a:bodyPr/>
          <a:lstStyle/>
          <a:p>
            <a:pPr eaLnBrk="1" hangingPunct="1"/>
            <a:r>
              <a:rPr lang="en-US" dirty="0"/>
              <a:t>Constitutional</a:t>
            </a:r>
          </a:p>
          <a:p>
            <a:pPr lvl="1" eaLnBrk="1" hangingPunct="1"/>
            <a:r>
              <a:rPr lang="en-US" dirty="0"/>
              <a:t>Fever, chills, fatigue, sweats, weight </a:t>
            </a:r>
            <a:r>
              <a:rPr lang="en-US" dirty="0">
                <a:sym typeface="Symbol"/>
              </a:rPr>
              <a:t> or  or , pruritus</a:t>
            </a:r>
            <a:endParaRPr lang="en-US" dirty="0"/>
          </a:p>
          <a:p>
            <a:pPr lvl="1" eaLnBrk="1" hangingPunct="1"/>
            <a:r>
              <a:rPr lang="en-US" dirty="0"/>
              <a:t>Odd and prolific sensitivities (drugs, foods, environs)</a:t>
            </a:r>
          </a:p>
          <a:p>
            <a:pPr eaLnBrk="1" hangingPunct="1"/>
            <a:r>
              <a:rPr lang="en-US" dirty="0"/>
              <a:t>Eyes</a:t>
            </a:r>
          </a:p>
          <a:p>
            <a:pPr lvl="1" eaLnBrk="1" hangingPunct="1"/>
            <a:r>
              <a:rPr lang="en-US" dirty="0"/>
              <a:t>Irritation, episodic inability to focus vision, </a:t>
            </a:r>
            <a:r>
              <a:rPr lang="en-US" dirty="0" err="1"/>
              <a:t>blepharospasm</a:t>
            </a:r>
            <a:endParaRPr lang="en-US" dirty="0"/>
          </a:p>
          <a:p>
            <a:pPr eaLnBrk="1" hangingPunct="1"/>
            <a:r>
              <a:rPr lang="en-US" dirty="0"/>
              <a:t>Ears</a:t>
            </a:r>
          </a:p>
          <a:p>
            <a:pPr lvl="1" eaLnBrk="1" hangingPunct="1"/>
            <a:r>
              <a:rPr lang="en-US" dirty="0"/>
              <a:t>Irritation, hearing deficit and/or tinnitus</a:t>
            </a:r>
          </a:p>
          <a:p>
            <a:pPr eaLnBrk="1" hangingPunct="1"/>
            <a:r>
              <a:rPr lang="en-US" dirty="0"/>
              <a:t>Nose</a:t>
            </a:r>
          </a:p>
          <a:p>
            <a:pPr lvl="1" eaLnBrk="1" hangingPunct="1"/>
            <a:r>
              <a:rPr lang="en-US" dirty="0"/>
              <a:t>Irritation, sores, epistaxis, </a:t>
            </a:r>
            <a:r>
              <a:rPr lang="en-US" dirty="0" err="1"/>
              <a:t>coryza</a:t>
            </a:r>
            <a:endParaRPr lang="en-US" dirty="0"/>
          </a:p>
          <a:p>
            <a:pPr eaLnBrk="1" hangingPunct="1"/>
            <a:r>
              <a:rPr lang="en-US" dirty="0"/>
              <a:t>Oral/esophageal</a:t>
            </a:r>
          </a:p>
          <a:p>
            <a:pPr lvl="1" eaLnBrk="1" hangingPunct="1"/>
            <a:r>
              <a:rPr lang="en-US" dirty="0"/>
              <a:t>Irritation, sores, dysphagia, </a:t>
            </a:r>
            <a:r>
              <a:rPr lang="en-US" dirty="0" err="1"/>
              <a:t>globus</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9242" y="4309981"/>
            <a:ext cx="2264758" cy="2393343"/>
          </a:xfrm>
          <a:prstGeom prst="rect">
            <a:avLst/>
          </a:prstGeom>
        </p:spPr>
      </p:pic>
      <p:sp>
        <p:nvSpPr>
          <p:cNvPr id="5" name="TextBox 4"/>
          <p:cNvSpPr txBox="1"/>
          <p:nvPr/>
        </p:nvSpPr>
        <p:spPr>
          <a:xfrm>
            <a:off x="-71146" y="6525442"/>
            <a:ext cx="5530644"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Afrin LB, Butterfield JH, Martin  R, </a:t>
            </a:r>
            <a:r>
              <a:rPr lang="en-US" sz="1000" dirty="0" err="1">
                <a:latin typeface="Times New Roman" panose="02020603050405020304" pitchFamily="18" charset="0"/>
                <a:cs typeface="Times New Roman" panose="02020603050405020304" pitchFamily="18" charset="0"/>
              </a:rPr>
              <a:t>Molderings</a:t>
            </a:r>
            <a:r>
              <a:rPr lang="en-US" sz="1000" dirty="0">
                <a:latin typeface="Times New Roman" panose="02020603050405020304" pitchFamily="18" charset="0"/>
                <a:cs typeface="Times New Roman" panose="02020603050405020304" pitchFamily="18" charset="0"/>
              </a:rPr>
              <a:t> GJ.  </a:t>
            </a:r>
            <a:r>
              <a:rPr lang="en-US" sz="1000" i="1" dirty="0">
                <a:latin typeface="Times New Roman" panose="02020603050405020304" pitchFamily="18" charset="0"/>
                <a:cs typeface="Times New Roman" panose="02020603050405020304" pitchFamily="18" charset="0"/>
              </a:rPr>
              <a:t>Ann Med</a:t>
            </a:r>
            <a:r>
              <a:rPr lang="en-US" sz="1000" dirty="0">
                <a:latin typeface="Times New Roman" panose="02020603050405020304" pitchFamily="18" charset="0"/>
                <a:cs typeface="Times New Roman" panose="02020603050405020304" pitchFamily="18" charset="0"/>
              </a:rPr>
              <a:t> 2016;48(3):190-201.</a:t>
            </a:r>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457200" y="287871"/>
            <a:ext cx="8686800" cy="1143000"/>
          </a:xfrm>
        </p:spPr>
        <p:txBody>
          <a:bodyPr/>
          <a:lstStyle/>
          <a:p>
            <a:pPr eaLnBrk="1" hangingPunct="1"/>
            <a:r>
              <a:rPr lang="en-US" dirty="0"/>
              <a:t>MCAS: Presentation</a:t>
            </a:r>
          </a:p>
        </p:txBody>
      </p:sp>
      <p:sp>
        <p:nvSpPr>
          <p:cNvPr id="46082" name="Content Placeholder 2"/>
          <p:cNvSpPr>
            <a:spLocks noGrp="1"/>
          </p:cNvSpPr>
          <p:nvPr>
            <p:ph idx="1"/>
          </p:nvPr>
        </p:nvSpPr>
        <p:spPr>
          <a:xfrm>
            <a:off x="55666" y="1418101"/>
            <a:ext cx="9088334" cy="5189193"/>
          </a:xfrm>
        </p:spPr>
        <p:txBody>
          <a:bodyPr/>
          <a:lstStyle/>
          <a:p>
            <a:pPr eaLnBrk="1" hangingPunct="1"/>
            <a:r>
              <a:rPr lang="en-US" dirty="0"/>
              <a:t>Nodes</a:t>
            </a:r>
          </a:p>
          <a:p>
            <a:pPr lvl="1" eaLnBrk="1" hangingPunct="1"/>
            <a:r>
              <a:rPr lang="en-US" dirty="0"/>
              <a:t>Borderline pathologic, waxing/waning, migratory </a:t>
            </a:r>
            <a:r>
              <a:rPr lang="en-US" dirty="0" err="1"/>
              <a:t>adenopathy</a:t>
            </a:r>
            <a:endParaRPr lang="en-US" dirty="0"/>
          </a:p>
          <a:p>
            <a:pPr lvl="1" eaLnBrk="1" hangingPunct="1"/>
            <a:r>
              <a:rPr lang="en-US" dirty="0"/>
              <a:t>Left upper quadrant (splenic?) discomfort common</a:t>
            </a:r>
          </a:p>
          <a:p>
            <a:pPr lvl="1" eaLnBrk="1" hangingPunct="1"/>
            <a:r>
              <a:rPr lang="en-US" dirty="0"/>
              <a:t>Path: usually reactive lymphocytosis, occ. sinus </a:t>
            </a:r>
            <a:r>
              <a:rPr lang="en-US" dirty="0" err="1"/>
              <a:t>histiocytosis</a:t>
            </a:r>
            <a:endParaRPr lang="en-US" dirty="0"/>
          </a:p>
          <a:p>
            <a:pPr eaLnBrk="1" hangingPunct="1">
              <a:lnSpc>
                <a:spcPct val="80000"/>
              </a:lnSpc>
            </a:pPr>
            <a:r>
              <a:rPr lang="en-US" dirty="0"/>
              <a:t>Pulmonary</a:t>
            </a:r>
          </a:p>
          <a:p>
            <a:pPr lvl="1" eaLnBrk="1" hangingPunct="1">
              <a:lnSpc>
                <a:spcPct val="80000"/>
              </a:lnSpc>
            </a:pPr>
            <a:r>
              <a:rPr lang="en-US" dirty="0"/>
              <a:t>Waxing/waning migratory edema/inflammation (e.g., cough)</a:t>
            </a:r>
          </a:p>
          <a:p>
            <a:pPr lvl="1" eaLnBrk="1" hangingPunct="1">
              <a:lnSpc>
                <a:spcPct val="80000"/>
              </a:lnSpc>
            </a:pPr>
            <a:r>
              <a:rPr lang="en-US" dirty="0"/>
              <a:t>Dyspnea (normal PFTs; “I just can’t catch a deep breath”)</a:t>
            </a:r>
          </a:p>
          <a:p>
            <a:pPr marL="274320" indent="-274320" eaLnBrk="1" fontAlgn="auto" hangingPunct="1">
              <a:spcAft>
                <a:spcPts val="0"/>
              </a:spcAft>
              <a:buClr>
                <a:schemeClr val="accent3"/>
              </a:buClr>
              <a:buFont typeface="Wingdings 2"/>
              <a:buChar char=""/>
              <a:defRPr/>
            </a:pPr>
            <a:r>
              <a:rPr lang="en-US" dirty="0"/>
              <a:t>Cardiovascular</a:t>
            </a:r>
          </a:p>
          <a:p>
            <a:pPr marL="640080" lvl="1" indent="-246888" eaLnBrk="1" fontAlgn="auto" hangingPunct="1">
              <a:spcAft>
                <a:spcPts val="0"/>
              </a:spcAft>
              <a:buFont typeface="Wingdings 2"/>
              <a:buChar char=""/>
              <a:defRPr/>
            </a:pPr>
            <a:r>
              <a:rPr lang="en-US" dirty="0"/>
              <a:t>Unprovoked </a:t>
            </a:r>
            <a:r>
              <a:rPr lang="en-US" dirty="0" err="1"/>
              <a:t>presyncope</a:t>
            </a:r>
            <a:r>
              <a:rPr lang="en-US" dirty="0"/>
              <a:t>/syncope, labile BP/pulse, palpitations</a:t>
            </a:r>
          </a:p>
          <a:p>
            <a:pPr marL="640080" lvl="1" indent="-246888" eaLnBrk="1" fontAlgn="auto" hangingPunct="1">
              <a:spcAft>
                <a:spcPts val="0"/>
              </a:spcAft>
              <a:buFont typeface="Wingdings 2"/>
              <a:buChar char=""/>
              <a:defRPr/>
            </a:pPr>
            <a:r>
              <a:rPr lang="en-US" dirty="0"/>
              <a:t>Chest pain: coronaries usually clean, but occ. aggressive CAD</a:t>
            </a:r>
          </a:p>
          <a:p>
            <a:pPr marL="640080" lvl="1" indent="-246888" eaLnBrk="1" fontAlgn="auto" hangingPunct="1">
              <a:spcAft>
                <a:spcPts val="0"/>
              </a:spcAft>
              <a:buFont typeface="Wingdings 2"/>
              <a:buChar char=""/>
              <a:defRPr/>
            </a:pPr>
            <a:r>
              <a:rPr lang="en-US" dirty="0"/>
              <a:t>Arterial, venous malformations; episodic migratory edema</a:t>
            </a:r>
          </a:p>
          <a:p>
            <a:pPr marL="640080" lvl="1" indent="-246888" eaLnBrk="1" fontAlgn="auto" hangingPunct="1">
              <a:spcAft>
                <a:spcPts val="0"/>
              </a:spcAft>
              <a:buFont typeface="Wingdings 2"/>
              <a:buChar char=""/>
              <a:defRPr/>
            </a:pPr>
            <a:r>
              <a:rPr lang="en-US" dirty="0" err="1"/>
              <a:t>Takotsubo</a:t>
            </a:r>
            <a:r>
              <a:rPr lang="en-US" dirty="0"/>
              <a:t> (acute balloon CHF), </a:t>
            </a:r>
            <a:r>
              <a:rPr lang="en-US" dirty="0" err="1"/>
              <a:t>Kounis</a:t>
            </a:r>
            <a:r>
              <a:rPr lang="en-US" dirty="0"/>
              <a:t> (allergic angina) synd.</a:t>
            </a:r>
          </a:p>
          <a:p>
            <a:pPr marL="640080" lvl="1" indent="-246888" eaLnBrk="1" fontAlgn="auto" hangingPunct="1">
              <a:spcAft>
                <a:spcPts val="0"/>
              </a:spcAft>
              <a:buFont typeface="Wingdings 2"/>
              <a:buChar char=""/>
              <a:defRPr/>
            </a:pPr>
            <a:endParaRPr lang="en-US" dirty="0"/>
          </a:p>
        </p:txBody>
      </p:sp>
      <p:sp>
        <p:nvSpPr>
          <p:cNvPr id="4" name="TextBox 3"/>
          <p:cNvSpPr txBox="1"/>
          <p:nvPr/>
        </p:nvSpPr>
        <p:spPr>
          <a:xfrm>
            <a:off x="-71146" y="6593681"/>
            <a:ext cx="5530644"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Afrin LB, Butterfield JH, Martin  R, </a:t>
            </a:r>
            <a:r>
              <a:rPr lang="en-US" sz="1000" dirty="0" err="1">
                <a:latin typeface="Times New Roman" panose="02020603050405020304" pitchFamily="18" charset="0"/>
                <a:cs typeface="Times New Roman" panose="02020603050405020304" pitchFamily="18" charset="0"/>
              </a:rPr>
              <a:t>Molderings</a:t>
            </a:r>
            <a:r>
              <a:rPr lang="en-US" sz="1000" dirty="0">
                <a:latin typeface="Times New Roman" panose="02020603050405020304" pitchFamily="18" charset="0"/>
                <a:cs typeface="Times New Roman" panose="02020603050405020304" pitchFamily="18" charset="0"/>
              </a:rPr>
              <a:t> GJ.  </a:t>
            </a:r>
            <a:r>
              <a:rPr lang="en-US" sz="1000" i="1" dirty="0">
                <a:latin typeface="Times New Roman" panose="02020603050405020304" pitchFamily="18" charset="0"/>
                <a:cs typeface="Times New Roman" panose="02020603050405020304" pitchFamily="18" charset="0"/>
              </a:rPr>
              <a:t>Ann Med</a:t>
            </a:r>
            <a:r>
              <a:rPr lang="en-US" sz="1000" dirty="0">
                <a:latin typeface="Times New Roman" panose="02020603050405020304" pitchFamily="18" charset="0"/>
                <a:cs typeface="Times New Roman" panose="02020603050405020304" pitchFamily="18" charset="0"/>
              </a:rPr>
              <a:t> 2016;48(3):190-201.</a:t>
            </a:r>
          </a:p>
        </p:txBody>
      </p:sp>
    </p:spTree>
    <p:custDataLst>
      <p:tags r:id="rId1"/>
    </p:custDataLst>
    <p:extLst>
      <p:ext uri="{BB962C8B-B14F-4D97-AF65-F5344CB8AC3E}">
        <p14:creationId xmlns:p14="http://schemas.microsoft.com/office/powerpoint/2010/main" val="12055699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457200" y="392221"/>
            <a:ext cx="8686800" cy="1143000"/>
          </a:xfrm>
        </p:spPr>
        <p:txBody>
          <a:bodyPr/>
          <a:lstStyle/>
          <a:p>
            <a:pPr eaLnBrk="1" hangingPunct="1"/>
            <a:r>
              <a:rPr lang="en-US" dirty="0"/>
              <a:t>MCAS: Presentation</a:t>
            </a:r>
          </a:p>
        </p:txBody>
      </p:sp>
      <p:sp>
        <p:nvSpPr>
          <p:cNvPr id="46082" name="Content Placeholder 2"/>
          <p:cNvSpPr>
            <a:spLocks noGrp="1"/>
          </p:cNvSpPr>
          <p:nvPr>
            <p:ph idx="1"/>
          </p:nvPr>
        </p:nvSpPr>
        <p:spPr>
          <a:xfrm>
            <a:off x="341907" y="1622534"/>
            <a:ext cx="8802094" cy="5149437"/>
          </a:xfrm>
        </p:spPr>
        <p:txBody>
          <a:bodyPr/>
          <a:lstStyle/>
          <a:p>
            <a:pPr eaLnBrk="1" hangingPunct="1"/>
            <a:r>
              <a:rPr lang="en-US" dirty="0"/>
              <a:t>GI</a:t>
            </a:r>
          </a:p>
          <a:p>
            <a:pPr lvl="1" eaLnBrk="1" hangingPunct="1"/>
            <a:r>
              <a:rPr lang="en-US" dirty="0"/>
              <a:t>Inflammation (any/all luminal segments, solid organs)</a:t>
            </a:r>
          </a:p>
          <a:p>
            <a:pPr lvl="1" eaLnBrk="1" hangingPunct="1"/>
            <a:r>
              <a:rPr lang="en-US" dirty="0"/>
              <a:t>Refractory GERD, IBS, mild </a:t>
            </a:r>
            <a:r>
              <a:rPr lang="en-US" dirty="0">
                <a:sym typeface="Symbol"/>
              </a:rPr>
              <a:t></a:t>
            </a:r>
            <a:r>
              <a:rPr lang="en-US" dirty="0"/>
              <a:t>LFTs common</a:t>
            </a:r>
          </a:p>
          <a:p>
            <a:pPr lvl="1" eaLnBrk="1" hangingPunct="1"/>
            <a:r>
              <a:rPr lang="en-US" dirty="0"/>
              <a:t>Diarrhea </a:t>
            </a:r>
            <a:r>
              <a:rPr lang="en-US" dirty="0">
                <a:sym typeface="Wingdings 3"/>
              </a:rPr>
              <a:t> constipation</a:t>
            </a:r>
            <a:endParaRPr lang="en-US" dirty="0"/>
          </a:p>
          <a:p>
            <a:pPr lvl="1" eaLnBrk="1" hangingPunct="1"/>
            <a:r>
              <a:rPr lang="en-US" dirty="0"/>
              <a:t>Queasiness, nausea, vomiting (sometimes “cyclical”)</a:t>
            </a:r>
          </a:p>
          <a:p>
            <a:pPr lvl="1" eaLnBrk="1" hangingPunct="1"/>
            <a:r>
              <a:rPr lang="en-US" dirty="0" err="1"/>
              <a:t>Malabsorption</a:t>
            </a:r>
            <a:r>
              <a:rPr lang="en-US" dirty="0"/>
              <a:t> common (gen., or selected micronutrients)</a:t>
            </a:r>
          </a:p>
          <a:p>
            <a:pPr lvl="1" eaLnBrk="1" hangingPunct="1"/>
            <a:r>
              <a:rPr lang="en-US" dirty="0"/>
              <a:t>Hepatic involvement common, usually </a:t>
            </a:r>
            <a:r>
              <a:rPr lang="en-US" dirty="0" err="1"/>
              <a:t>inflamm</a:t>
            </a:r>
            <a:r>
              <a:rPr lang="en-US" dirty="0"/>
              <a:t>./fibrosis</a:t>
            </a:r>
          </a:p>
          <a:p>
            <a:pPr marL="274320" indent="-274320" eaLnBrk="1" fontAlgn="auto" hangingPunct="1">
              <a:spcAft>
                <a:spcPts val="0"/>
              </a:spcAft>
              <a:buClr>
                <a:schemeClr val="accent3"/>
              </a:buClr>
              <a:buFont typeface="Wingdings 2"/>
              <a:buChar char=""/>
              <a:defRPr/>
            </a:pPr>
            <a:r>
              <a:rPr lang="en-US" dirty="0"/>
              <a:t>GU</a:t>
            </a:r>
          </a:p>
          <a:p>
            <a:pPr marL="640080" lvl="1" indent="-246888" eaLnBrk="1" fontAlgn="auto" hangingPunct="1">
              <a:spcAft>
                <a:spcPts val="0"/>
              </a:spcAft>
              <a:buFont typeface="Wingdings 2"/>
              <a:buChar char=""/>
              <a:defRPr/>
            </a:pPr>
            <a:r>
              <a:rPr lang="en-US" dirty="0"/>
              <a:t>Inflammation (any/all luminal segments, solid organs)</a:t>
            </a:r>
          </a:p>
          <a:p>
            <a:pPr marL="914717" lvl="2" indent="-246888" eaLnBrk="1" fontAlgn="auto" hangingPunct="1">
              <a:spcAft>
                <a:spcPts val="0"/>
              </a:spcAft>
              <a:buFont typeface="Wingdings 2"/>
              <a:buChar char=""/>
              <a:defRPr/>
            </a:pPr>
            <a:r>
              <a:rPr lang="en-US" dirty="0"/>
              <a:t>e.g., “interstitial cystitis”</a:t>
            </a:r>
          </a:p>
          <a:p>
            <a:pPr marL="640080" lvl="1" indent="-246888" eaLnBrk="1" fontAlgn="auto" hangingPunct="1">
              <a:spcAft>
                <a:spcPts val="0"/>
              </a:spcAft>
              <a:buFont typeface="Wingdings 2"/>
              <a:buChar char=""/>
              <a:defRPr/>
            </a:pPr>
            <a:r>
              <a:rPr lang="en-US" dirty="0">
                <a:sym typeface="Symbol"/>
              </a:rPr>
              <a:t> </a:t>
            </a:r>
            <a:r>
              <a:rPr lang="en-US" dirty="0"/>
              <a:t>libido, infertility</a:t>
            </a:r>
          </a:p>
          <a:p>
            <a:pPr indent="-246888" eaLnBrk="1" fontAlgn="auto" hangingPunct="1">
              <a:spcAft>
                <a:spcPts val="0"/>
              </a:spcAft>
              <a:buFont typeface="Wingdings 2"/>
              <a:buChar char=""/>
              <a:defRPr/>
            </a:pPr>
            <a:endParaRPr lang="en-US" dirty="0"/>
          </a:p>
        </p:txBody>
      </p:sp>
      <p:sp>
        <p:nvSpPr>
          <p:cNvPr id="4" name="TextBox 3"/>
          <p:cNvSpPr txBox="1"/>
          <p:nvPr/>
        </p:nvSpPr>
        <p:spPr>
          <a:xfrm>
            <a:off x="-71146" y="6575486"/>
            <a:ext cx="5530644"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Afrin LB, Butterfield JH, Martin  R, </a:t>
            </a:r>
            <a:r>
              <a:rPr lang="en-US" sz="1000" dirty="0" err="1">
                <a:latin typeface="Times New Roman" panose="02020603050405020304" pitchFamily="18" charset="0"/>
                <a:cs typeface="Times New Roman" panose="02020603050405020304" pitchFamily="18" charset="0"/>
              </a:rPr>
              <a:t>Molderings</a:t>
            </a:r>
            <a:r>
              <a:rPr lang="en-US" sz="1000" dirty="0">
                <a:latin typeface="Times New Roman" panose="02020603050405020304" pitchFamily="18" charset="0"/>
                <a:cs typeface="Times New Roman" panose="02020603050405020304" pitchFamily="18" charset="0"/>
              </a:rPr>
              <a:t> GJ.  </a:t>
            </a:r>
            <a:r>
              <a:rPr lang="en-US" sz="1000" i="1" dirty="0">
                <a:latin typeface="Times New Roman" panose="02020603050405020304" pitchFamily="18" charset="0"/>
                <a:cs typeface="Times New Roman" panose="02020603050405020304" pitchFamily="18" charset="0"/>
              </a:rPr>
              <a:t>Ann Med</a:t>
            </a:r>
            <a:r>
              <a:rPr lang="en-US" sz="1000" dirty="0">
                <a:latin typeface="Times New Roman" panose="02020603050405020304" pitchFamily="18" charset="0"/>
                <a:cs typeface="Times New Roman" panose="02020603050405020304" pitchFamily="18" charset="0"/>
              </a:rPr>
              <a:t> 2016;48(3):190-201.</a:t>
            </a:r>
          </a:p>
        </p:txBody>
      </p:sp>
    </p:spTree>
    <p:custDataLst>
      <p:tags r:id="rId1"/>
    </p:custDataLst>
    <p:extLst>
      <p:ext uri="{BB962C8B-B14F-4D97-AF65-F5344CB8AC3E}">
        <p14:creationId xmlns:p14="http://schemas.microsoft.com/office/powerpoint/2010/main" val="17545295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a:xfrm>
            <a:off x="457200" y="294598"/>
            <a:ext cx="8686800" cy="1143000"/>
          </a:xfrm>
        </p:spPr>
        <p:txBody>
          <a:bodyPr/>
          <a:lstStyle/>
          <a:p>
            <a:pPr eaLnBrk="1" hangingPunct="1"/>
            <a:r>
              <a:rPr lang="en-US" dirty="0"/>
              <a:t>MCAS: Presentation</a:t>
            </a:r>
          </a:p>
        </p:txBody>
      </p:sp>
      <p:sp>
        <p:nvSpPr>
          <p:cNvPr id="56322" name="Content Placeholder 2"/>
          <p:cNvSpPr>
            <a:spLocks noGrp="1"/>
          </p:cNvSpPr>
          <p:nvPr>
            <p:ph idx="1"/>
          </p:nvPr>
        </p:nvSpPr>
        <p:spPr>
          <a:xfrm>
            <a:off x="127000" y="1434435"/>
            <a:ext cx="9017000" cy="5167182"/>
          </a:xfrm>
        </p:spPr>
        <p:txBody>
          <a:bodyPr>
            <a:normAutofit/>
          </a:bodyPr>
          <a:lstStyle/>
          <a:p>
            <a:pPr eaLnBrk="1" hangingPunct="1"/>
            <a:r>
              <a:rPr lang="en-US" sz="2500" dirty="0"/>
              <a:t>Musculoskeletal and Joints</a:t>
            </a:r>
          </a:p>
          <a:p>
            <a:pPr lvl="1" eaLnBrk="1" hangingPunct="1"/>
            <a:r>
              <a:rPr lang="en-US" sz="2200" dirty="0"/>
              <a:t>Myositis, osteopenia and/or </a:t>
            </a:r>
            <a:r>
              <a:rPr lang="en-US" sz="2200" dirty="0" err="1"/>
              <a:t>osteosclerosis</a:t>
            </a:r>
            <a:endParaRPr lang="en-US" sz="2200" dirty="0"/>
          </a:p>
          <a:p>
            <a:pPr lvl="1" eaLnBrk="1" hangingPunct="1"/>
            <a:r>
              <a:rPr lang="en-US" sz="2200" dirty="0"/>
              <a:t>Diffusely migratory soft tissue pain; “fibromyalgia,” “CRPS”</a:t>
            </a:r>
          </a:p>
          <a:p>
            <a:pPr lvl="2" eaLnBrk="1" hangingPunct="1"/>
            <a:r>
              <a:rPr lang="en-US" sz="2000" dirty="0"/>
              <a:t>NSAIDs/narcotics often unhelpful (may </a:t>
            </a:r>
            <a:r>
              <a:rPr lang="en-US" sz="2000" u="sng" dirty="0"/>
              <a:t>trigger</a:t>
            </a:r>
            <a:r>
              <a:rPr lang="en-US" sz="2000" dirty="0"/>
              <a:t> flares!)</a:t>
            </a:r>
          </a:p>
          <a:p>
            <a:pPr marL="274320" indent="-274320" eaLnBrk="1" fontAlgn="auto" hangingPunct="1">
              <a:spcAft>
                <a:spcPts val="0"/>
              </a:spcAft>
              <a:buClr>
                <a:schemeClr val="accent3"/>
              </a:buClr>
              <a:buFont typeface="Wingdings 2"/>
              <a:buChar char=""/>
              <a:defRPr/>
            </a:pPr>
            <a:r>
              <a:rPr lang="en-US" dirty="0"/>
              <a:t>Skin/Integument</a:t>
            </a:r>
          </a:p>
          <a:p>
            <a:pPr marL="640080" lvl="1" indent="-246888" eaLnBrk="1" fontAlgn="auto" hangingPunct="1">
              <a:spcAft>
                <a:spcPts val="0"/>
              </a:spcAft>
              <a:buFont typeface="Wingdings 2"/>
              <a:buChar char=""/>
              <a:defRPr/>
            </a:pPr>
            <a:r>
              <a:rPr lang="en-US" dirty="0"/>
              <a:t>Lesions (many types), rashes (many types, often migratory), pruritus, flushing, angioedema, </a:t>
            </a:r>
            <a:r>
              <a:rPr lang="en-US" dirty="0" err="1"/>
              <a:t>dermatographism</a:t>
            </a:r>
            <a:endParaRPr lang="en-US" dirty="0"/>
          </a:p>
          <a:p>
            <a:pPr marL="640080" lvl="1" indent="-246888" eaLnBrk="1" fontAlgn="auto" hangingPunct="1">
              <a:spcAft>
                <a:spcPts val="0"/>
              </a:spcAft>
              <a:buFont typeface="Wingdings 2"/>
              <a:buChar char=""/>
              <a:defRPr/>
            </a:pPr>
            <a:r>
              <a:rPr lang="en-US" dirty="0"/>
              <a:t>Hair/nail/dental dystrophy</a:t>
            </a:r>
            <a:endParaRPr lang="en-US" sz="2500" dirty="0"/>
          </a:p>
          <a:p>
            <a:pPr eaLnBrk="1" hangingPunct="1"/>
            <a:r>
              <a:rPr lang="en-US" sz="2500" dirty="0"/>
              <a:t>CNS</a:t>
            </a:r>
          </a:p>
          <a:p>
            <a:pPr lvl="1" eaLnBrk="1" hangingPunct="1"/>
            <a:r>
              <a:rPr lang="en-US" sz="2300" dirty="0"/>
              <a:t>Headache, vertigo, syncope, tic/tremor, weakness, </a:t>
            </a:r>
            <a:r>
              <a:rPr lang="en-US" sz="2300" dirty="0" err="1"/>
              <a:t>dysautonomia</a:t>
            </a:r>
            <a:endParaRPr lang="en-US" sz="2300" dirty="0"/>
          </a:p>
          <a:p>
            <a:pPr lvl="1" eaLnBrk="1" hangingPunct="1"/>
            <a:r>
              <a:rPr lang="en-US" sz="2300" dirty="0"/>
              <a:t>Migratory </a:t>
            </a:r>
            <a:r>
              <a:rPr lang="en-US" sz="2300" dirty="0" err="1"/>
              <a:t>paresthesias</a:t>
            </a:r>
            <a:r>
              <a:rPr lang="en-US" sz="2300" dirty="0"/>
              <a:t>, insomnia very common</a:t>
            </a:r>
          </a:p>
          <a:p>
            <a:pPr lvl="1" eaLnBrk="1" hangingPunct="1"/>
            <a:r>
              <a:rPr lang="en-US" sz="2300" dirty="0"/>
              <a:t>Wide range of psychiatric disorders also found in MCAD</a:t>
            </a:r>
          </a:p>
        </p:txBody>
      </p:sp>
      <p:pic>
        <p:nvPicPr>
          <p:cNvPr id="7" name="Picture 6" descr="mc10.jpg"/>
          <p:cNvPicPr>
            <a:picLocks noChangeAspect="1"/>
          </p:cNvPicPr>
          <p:nvPr/>
        </p:nvPicPr>
        <p:blipFill>
          <a:blip r:embed="rId3" cstate="print"/>
          <a:srcRect/>
          <a:stretch>
            <a:fillRect/>
          </a:stretch>
        </p:blipFill>
        <p:spPr bwMode="auto">
          <a:xfrm>
            <a:off x="5846763" y="4265402"/>
            <a:ext cx="3297237" cy="2432050"/>
          </a:xfrm>
          <a:prstGeom prst="rect">
            <a:avLst/>
          </a:prstGeom>
          <a:noFill/>
          <a:ln w="9525">
            <a:noFill/>
            <a:miter lim="800000"/>
            <a:headEnd/>
            <a:tailEnd/>
          </a:ln>
        </p:spPr>
      </p:pic>
      <p:pic>
        <p:nvPicPr>
          <p:cNvPr id="8" name="Picture 7" descr="mc9.jpg"/>
          <p:cNvPicPr>
            <a:picLocks noChangeAspect="1"/>
          </p:cNvPicPr>
          <p:nvPr/>
        </p:nvPicPr>
        <p:blipFill>
          <a:blip r:embed="rId4" cstate="print"/>
          <a:srcRect/>
          <a:stretch>
            <a:fillRect/>
          </a:stretch>
        </p:blipFill>
        <p:spPr bwMode="auto">
          <a:xfrm>
            <a:off x="5507038" y="4757945"/>
            <a:ext cx="3636962" cy="1939925"/>
          </a:xfrm>
          <a:prstGeom prst="rect">
            <a:avLst/>
          </a:prstGeom>
          <a:noFill/>
          <a:ln w="9525">
            <a:noFill/>
            <a:miter lim="800000"/>
            <a:headEnd/>
            <a:tailEnd/>
          </a:ln>
        </p:spPr>
      </p:pic>
      <p:sp>
        <p:nvSpPr>
          <p:cNvPr id="6" name="TextBox 5"/>
          <p:cNvSpPr txBox="1"/>
          <p:nvPr/>
        </p:nvSpPr>
        <p:spPr>
          <a:xfrm>
            <a:off x="-71146" y="6516347"/>
            <a:ext cx="5530644"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Afrin LB, Butterfield JH, Martin  R, </a:t>
            </a:r>
            <a:r>
              <a:rPr lang="en-US" sz="1000" dirty="0" err="1">
                <a:latin typeface="Times New Roman" panose="02020603050405020304" pitchFamily="18" charset="0"/>
                <a:cs typeface="Times New Roman" panose="02020603050405020304" pitchFamily="18" charset="0"/>
              </a:rPr>
              <a:t>Molderings</a:t>
            </a:r>
            <a:r>
              <a:rPr lang="en-US" sz="1000" dirty="0">
                <a:latin typeface="Times New Roman" panose="02020603050405020304" pitchFamily="18" charset="0"/>
                <a:cs typeface="Times New Roman" panose="02020603050405020304" pitchFamily="18" charset="0"/>
              </a:rPr>
              <a:t> GJ.  </a:t>
            </a:r>
            <a:r>
              <a:rPr lang="en-US" sz="1000" i="1" dirty="0">
                <a:latin typeface="Times New Roman" panose="02020603050405020304" pitchFamily="18" charset="0"/>
                <a:cs typeface="Times New Roman" panose="02020603050405020304" pitchFamily="18" charset="0"/>
              </a:rPr>
              <a:t>Ann Med</a:t>
            </a:r>
            <a:r>
              <a:rPr lang="en-US" sz="1000" dirty="0">
                <a:latin typeface="Times New Roman" panose="02020603050405020304" pitchFamily="18" charset="0"/>
                <a:cs typeface="Times New Roman" panose="02020603050405020304" pitchFamily="18" charset="0"/>
              </a:rPr>
              <a:t> 2016;48(3):190-201.</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32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632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632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6322">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322">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6322">
                                            <p:txEl>
                                              <p:pRg st="6" end="6"/>
                                            </p:txEl>
                                          </p:spTgt>
                                        </p:tgtEl>
                                        <p:attrNameLst>
                                          <p:attrName>style.visibility</p:attrName>
                                        </p:attrNameLst>
                                      </p:cBhvr>
                                      <p:to>
                                        <p:strVal val="visible"/>
                                      </p:to>
                                    </p:set>
                                  </p:childTnLst>
                                </p:cTn>
                              </p:par>
                            </p:childTnLst>
                          </p:cTn>
                        </p:par>
                        <p:par>
                          <p:cTn id="21" fill="hold">
                            <p:stCondLst>
                              <p:cond delay="0"/>
                            </p:stCondLst>
                            <p:childTnLst>
                              <p:par>
                                <p:cTn id="22" presetID="10"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2000"/>
                                        <p:tgtEl>
                                          <p:spTgt spid="7"/>
                                        </p:tgtEl>
                                      </p:cBhvr>
                                    </p:animEffect>
                                  </p:childTnLst>
                                </p:cTn>
                              </p:par>
                            </p:childTnLst>
                          </p:cTn>
                        </p:par>
                        <p:par>
                          <p:cTn id="25" fill="hold">
                            <p:stCondLst>
                              <p:cond delay="2000"/>
                            </p:stCondLst>
                            <p:childTnLst>
                              <p:par>
                                <p:cTn id="26" presetID="10" presetClass="exit" presetSubtype="0" fill="hold" nodeType="afterEffect">
                                  <p:stCondLst>
                                    <p:cond delay="2000"/>
                                  </p:stCondLst>
                                  <p:childTnLst>
                                    <p:animEffect transition="out" filter="fade">
                                      <p:cBhvr>
                                        <p:cTn id="27" dur="2000"/>
                                        <p:tgtEl>
                                          <p:spTgt spid="7"/>
                                        </p:tgtEl>
                                      </p:cBhvr>
                                    </p:animEffect>
                                    <p:set>
                                      <p:cBhvr>
                                        <p:cTn id="28" dur="1" fill="hold">
                                          <p:stCondLst>
                                            <p:cond delay="1999"/>
                                          </p:stCondLst>
                                        </p:cTn>
                                        <p:tgtEl>
                                          <p:spTgt spid="7"/>
                                        </p:tgtEl>
                                        <p:attrNameLst>
                                          <p:attrName>style.visibility</p:attrName>
                                        </p:attrNameLst>
                                      </p:cBhvr>
                                      <p:to>
                                        <p:strVal val="hidden"/>
                                      </p:to>
                                    </p:set>
                                  </p:childTnLst>
                                </p:cTn>
                              </p:par>
                            </p:childTnLst>
                          </p:cTn>
                        </p:par>
                        <p:par>
                          <p:cTn id="29" fill="hold">
                            <p:stCondLst>
                              <p:cond delay="6000"/>
                            </p:stCondLst>
                            <p:childTnLst>
                              <p:par>
                                <p:cTn id="30" presetID="10" presetClass="entr" presetSubtype="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2000"/>
                                        <p:tgtEl>
                                          <p:spTgt spid="8"/>
                                        </p:tgtEl>
                                      </p:cBhvr>
                                    </p:animEffect>
                                  </p:childTnLst>
                                </p:cTn>
                              </p:par>
                            </p:childTnLst>
                          </p:cTn>
                        </p:par>
                        <p:par>
                          <p:cTn id="33" fill="hold">
                            <p:stCondLst>
                              <p:cond delay="8000"/>
                            </p:stCondLst>
                            <p:childTnLst>
                              <p:par>
                                <p:cTn id="34" presetID="10" presetClass="exit" presetSubtype="0" fill="hold" nodeType="afterEffect">
                                  <p:stCondLst>
                                    <p:cond delay="2000"/>
                                  </p:stCondLst>
                                  <p:childTnLst>
                                    <p:animEffect transition="out" filter="fade">
                                      <p:cBhvr>
                                        <p:cTn id="35" dur="2000"/>
                                        <p:tgtEl>
                                          <p:spTgt spid="8"/>
                                        </p:tgtEl>
                                      </p:cBhvr>
                                    </p:animEffect>
                                    <p:set>
                                      <p:cBhvr>
                                        <p:cTn id="36" dur="1" fill="hold">
                                          <p:stCondLst>
                                            <p:cond delay="1999"/>
                                          </p:stCondLst>
                                        </p:cTn>
                                        <p:tgtEl>
                                          <p:spTgt spid="8"/>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6322">
                                            <p:txEl>
                                              <p:pRg st="7" end="7"/>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6322">
                                            <p:txEl>
                                              <p:pRg st="8" end="8"/>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6322">
                                            <p:txEl>
                                              <p:pRg st="9" end="9"/>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632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457200" y="389599"/>
            <a:ext cx="8686800" cy="1143000"/>
          </a:xfrm>
        </p:spPr>
        <p:txBody>
          <a:bodyPr/>
          <a:lstStyle/>
          <a:p>
            <a:pPr eaLnBrk="1" hangingPunct="1"/>
            <a:r>
              <a:rPr lang="en-US"/>
              <a:t>MCAS: Presentation</a:t>
            </a:r>
          </a:p>
        </p:txBody>
      </p:sp>
      <p:sp>
        <p:nvSpPr>
          <p:cNvPr id="3" name="Content Placeholder 2"/>
          <p:cNvSpPr>
            <a:spLocks noGrp="1"/>
          </p:cNvSpPr>
          <p:nvPr>
            <p:ph idx="1"/>
          </p:nvPr>
        </p:nvSpPr>
        <p:spPr>
          <a:xfrm>
            <a:off x="357809" y="1584987"/>
            <a:ext cx="8786191" cy="5086157"/>
          </a:xfrm>
        </p:spPr>
        <p:txBody>
          <a:bodyPr>
            <a:normAutofit/>
          </a:bodyPr>
          <a:lstStyle/>
          <a:p>
            <a:pPr marL="274320" indent="-274320" eaLnBrk="1" fontAlgn="auto" hangingPunct="1">
              <a:spcAft>
                <a:spcPts val="0"/>
              </a:spcAft>
              <a:buClr>
                <a:schemeClr val="accent3"/>
              </a:buClr>
              <a:buFont typeface="Wingdings 2"/>
              <a:buChar char=""/>
              <a:defRPr/>
            </a:pPr>
            <a:r>
              <a:rPr lang="en-US" dirty="0" err="1"/>
              <a:t>Heme</a:t>
            </a:r>
            <a:endParaRPr lang="en-US" dirty="0"/>
          </a:p>
          <a:p>
            <a:pPr marL="640080" lvl="1" indent="-246888" eaLnBrk="1" fontAlgn="auto" hangingPunct="1">
              <a:spcAft>
                <a:spcPts val="0"/>
              </a:spcAft>
              <a:buFont typeface="Wingdings 2"/>
              <a:buChar char=""/>
              <a:defRPr/>
            </a:pPr>
            <a:r>
              <a:rPr lang="en-US" dirty="0"/>
              <a:t>Counts often normal, or…</a:t>
            </a:r>
          </a:p>
          <a:p>
            <a:pPr marL="914717" lvl="2" indent="-246888" eaLnBrk="1" fontAlgn="auto" hangingPunct="1">
              <a:spcAft>
                <a:spcPts val="0"/>
              </a:spcAft>
              <a:buFont typeface="Wingdings 2"/>
              <a:buChar char=""/>
              <a:defRPr/>
            </a:pPr>
            <a:r>
              <a:rPr lang="en-US" dirty="0">
                <a:sym typeface="Symbol"/>
              </a:rPr>
              <a:t> or  H/H (subtle  RDW, MCV, and/or MCH common)</a:t>
            </a:r>
          </a:p>
          <a:p>
            <a:pPr marL="914717" lvl="2" indent="-246888" eaLnBrk="1" fontAlgn="auto" hangingPunct="1">
              <a:spcAft>
                <a:spcPts val="0"/>
              </a:spcAft>
              <a:buFont typeface="Wingdings 2"/>
              <a:buChar char=""/>
              <a:defRPr/>
            </a:pPr>
            <a:r>
              <a:rPr lang="en-US" dirty="0">
                <a:sym typeface="Symbol"/>
              </a:rPr>
              <a:t> or  WBC (subtle/intermit.  </a:t>
            </a:r>
            <a:r>
              <a:rPr lang="en-US" dirty="0" err="1">
                <a:sym typeface="Symbol"/>
              </a:rPr>
              <a:t>monos</a:t>
            </a:r>
            <a:r>
              <a:rPr lang="en-US" dirty="0">
                <a:sym typeface="Symbol"/>
              </a:rPr>
              <a:t>, </a:t>
            </a:r>
            <a:r>
              <a:rPr lang="en-US" dirty="0" err="1">
                <a:sym typeface="Symbol"/>
              </a:rPr>
              <a:t>eos</a:t>
            </a:r>
            <a:r>
              <a:rPr lang="en-US" dirty="0">
                <a:sym typeface="Symbol"/>
              </a:rPr>
              <a:t>, &amp;/or </a:t>
            </a:r>
            <a:r>
              <a:rPr lang="en-US" dirty="0" err="1">
                <a:sym typeface="Symbol"/>
              </a:rPr>
              <a:t>basos</a:t>
            </a:r>
            <a:r>
              <a:rPr lang="en-US" dirty="0">
                <a:sym typeface="Symbol"/>
              </a:rPr>
              <a:t> common)</a:t>
            </a:r>
          </a:p>
          <a:p>
            <a:pPr marL="914717" lvl="2" indent="-246888" eaLnBrk="1" fontAlgn="auto" hangingPunct="1">
              <a:spcAft>
                <a:spcPts val="0"/>
              </a:spcAft>
              <a:buFont typeface="Wingdings 2"/>
              <a:buChar char=""/>
              <a:defRPr/>
            </a:pPr>
            <a:r>
              <a:rPr lang="en-US" dirty="0">
                <a:sym typeface="Symbol"/>
              </a:rPr>
              <a:t> or  </a:t>
            </a:r>
            <a:r>
              <a:rPr lang="en-US" dirty="0" err="1">
                <a:sym typeface="Symbol"/>
              </a:rPr>
              <a:t>plts</a:t>
            </a:r>
            <a:endParaRPr lang="en-US" dirty="0">
              <a:sym typeface="Symbol"/>
            </a:endParaRPr>
          </a:p>
          <a:p>
            <a:pPr marL="914717" lvl="2" indent="-246888" eaLnBrk="1" fontAlgn="auto" hangingPunct="1">
              <a:spcAft>
                <a:spcPts val="0"/>
              </a:spcAft>
              <a:buFont typeface="Wingdings 2"/>
              <a:buChar char=""/>
              <a:defRPr/>
            </a:pPr>
            <a:r>
              <a:rPr lang="en-US" dirty="0">
                <a:sym typeface="Symbol"/>
              </a:rPr>
              <a:t> or  clotting</a:t>
            </a:r>
          </a:p>
          <a:p>
            <a:pPr marL="640080" lvl="1" indent="-246888" eaLnBrk="1" fontAlgn="auto" hangingPunct="1">
              <a:spcAft>
                <a:spcPts val="0"/>
              </a:spcAft>
              <a:buFont typeface="Wingdings 2"/>
              <a:buChar char=""/>
              <a:defRPr/>
            </a:pPr>
            <a:r>
              <a:rPr lang="en-US" dirty="0"/>
              <a:t>Marrow</a:t>
            </a:r>
          </a:p>
          <a:p>
            <a:pPr marL="914717" lvl="2" indent="-246888" eaLnBrk="1" fontAlgn="auto" hangingPunct="1">
              <a:spcAft>
                <a:spcPts val="0"/>
              </a:spcAft>
              <a:buFont typeface="Wingdings 2"/>
              <a:buChar char=""/>
              <a:defRPr/>
            </a:pPr>
            <a:r>
              <a:rPr lang="en-US" dirty="0"/>
              <a:t>Usually normal (histology, IHC, </a:t>
            </a:r>
            <a:r>
              <a:rPr lang="en-US" dirty="0" err="1"/>
              <a:t>cytogenetics</a:t>
            </a:r>
            <a:r>
              <a:rPr lang="en-US" dirty="0"/>
              <a:t>, flow, PCR)</a:t>
            </a:r>
          </a:p>
          <a:p>
            <a:pPr lvl="2" indent="-246888" eaLnBrk="1" fontAlgn="auto" hangingPunct="1">
              <a:spcAft>
                <a:spcPts val="0"/>
              </a:spcAft>
              <a:buFont typeface="Wingdings 2"/>
              <a:buChar char=""/>
              <a:defRPr/>
            </a:pPr>
            <a:r>
              <a:rPr lang="en-US" dirty="0"/>
              <a:t>Most common abnormality: mild dysplasia (“</a:t>
            </a:r>
            <a:r>
              <a:rPr lang="en-US" dirty="0" err="1"/>
              <a:t>unclass</a:t>
            </a:r>
            <a:r>
              <a:rPr lang="en-US" dirty="0"/>
              <a:t>. MDS/MPN”)</a:t>
            </a:r>
          </a:p>
          <a:p>
            <a:pPr indent="-246888" eaLnBrk="1" fontAlgn="auto" hangingPunct="1">
              <a:spcAft>
                <a:spcPts val="0"/>
              </a:spcAft>
              <a:buFont typeface="Wingdings 2"/>
              <a:buChar char=""/>
              <a:defRPr/>
            </a:pPr>
            <a:r>
              <a:rPr lang="en-US" dirty="0"/>
              <a:t>Immunity</a:t>
            </a:r>
          </a:p>
          <a:p>
            <a:pPr lvl="1" indent="-246888" eaLnBrk="1" fontAlgn="auto" hangingPunct="1">
              <a:spcAft>
                <a:spcPts val="0"/>
              </a:spcAft>
              <a:buFont typeface="Wingdings 2"/>
              <a:buChar char=""/>
              <a:defRPr/>
            </a:pPr>
            <a:r>
              <a:rPr lang="en-US" dirty="0"/>
              <a:t>Hypersensitivities, </a:t>
            </a:r>
            <a:r>
              <a:rPr lang="en-US" dirty="0">
                <a:sym typeface="Symbol"/>
              </a:rPr>
              <a:t> risk for </a:t>
            </a:r>
            <a:r>
              <a:rPr lang="en-US" dirty="0" err="1">
                <a:sym typeface="Symbol"/>
              </a:rPr>
              <a:t>malig</a:t>
            </a:r>
            <a:r>
              <a:rPr lang="en-US" dirty="0">
                <a:sym typeface="Symbol"/>
              </a:rPr>
              <a:t>., </a:t>
            </a:r>
            <a:r>
              <a:rPr lang="en-US" dirty="0" err="1">
                <a:sym typeface="Symbol"/>
              </a:rPr>
              <a:t>autoimm</a:t>
            </a:r>
            <a:r>
              <a:rPr lang="en-US" dirty="0">
                <a:sym typeface="Symbol"/>
              </a:rPr>
              <a:t>., infection</a:t>
            </a:r>
          </a:p>
          <a:p>
            <a:pPr lvl="1" indent="-246888" eaLnBrk="1" fontAlgn="auto" hangingPunct="1">
              <a:spcAft>
                <a:spcPts val="0"/>
              </a:spcAft>
              <a:buFont typeface="Wingdings 2"/>
              <a:buChar char=""/>
              <a:defRPr/>
            </a:pPr>
            <a:r>
              <a:rPr lang="en-US" dirty="0">
                <a:sym typeface="Symbol"/>
              </a:rPr>
              <a:t>Poor healing</a:t>
            </a:r>
            <a:endParaRPr lang="en-US" dirty="0"/>
          </a:p>
        </p:txBody>
      </p:sp>
      <p:sp>
        <p:nvSpPr>
          <p:cNvPr id="4" name="TextBox 3"/>
          <p:cNvSpPr txBox="1"/>
          <p:nvPr/>
        </p:nvSpPr>
        <p:spPr>
          <a:xfrm>
            <a:off x="-71146" y="6580035"/>
            <a:ext cx="5530644"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Afrin LB, Butterfield JH, Martin  R, </a:t>
            </a:r>
            <a:r>
              <a:rPr lang="en-US" sz="1000" dirty="0" err="1">
                <a:latin typeface="Times New Roman" panose="02020603050405020304" pitchFamily="18" charset="0"/>
                <a:cs typeface="Times New Roman" panose="02020603050405020304" pitchFamily="18" charset="0"/>
              </a:rPr>
              <a:t>Molderings</a:t>
            </a:r>
            <a:r>
              <a:rPr lang="en-US" sz="1000" dirty="0">
                <a:latin typeface="Times New Roman" panose="02020603050405020304" pitchFamily="18" charset="0"/>
                <a:cs typeface="Times New Roman" panose="02020603050405020304" pitchFamily="18" charset="0"/>
              </a:rPr>
              <a:t> GJ.  </a:t>
            </a:r>
            <a:r>
              <a:rPr lang="en-US" sz="1000" i="1" dirty="0">
                <a:latin typeface="Times New Roman" panose="02020603050405020304" pitchFamily="18" charset="0"/>
                <a:cs typeface="Times New Roman" panose="02020603050405020304" pitchFamily="18" charset="0"/>
              </a:rPr>
              <a:t>Ann Med</a:t>
            </a:r>
            <a:r>
              <a:rPr lang="en-US" sz="1000" dirty="0">
                <a:latin typeface="Times New Roman" panose="02020603050405020304" pitchFamily="18" charset="0"/>
                <a:cs typeface="Times New Roman" panose="02020603050405020304" pitchFamily="18" charset="0"/>
              </a:rPr>
              <a:t> 2016;48(3):190-201.</a:t>
            </a:r>
          </a:p>
        </p:txBody>
      </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a:xfrm>
            <a:off x="457200" y="704850"/>
            <a:ext cx="8686800" cy="1143000"/>
          </a:xfrm>
        </p:spPr>
        <p:txBody>
          <a:bodyPr/>
          <a:lstStyle/>
          <a:p>
            <a:pPr eaLnBrk="1" hangingPunct="1"/>
            <a:r>
              <a:rPr lang="en-US"/>
              <a:t>MCAS: Presentation</a:t>
            </a:r>
          </a:p>
        </p:txBody>
      </p:sp>
      <p:sp>
        <p:nvSpPr>
          <p:cNvPr id="3" name="Content Placeholder 2"/>
          <p:cNvSpPr>
            <a:spLocks noGrp="1"/>
          </p:cNvSpPr>
          <p:nvPr>
            <p:ph idx="1"/>
          </p:nvPr>
        </p:nvSpPr>
        <p:spPr>
          <a:xfrm>
            <a:off x="457200" y="1935163"/>
            <a:ext cx="8686800" cy="4656468"/>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n-US" dirty="0" err="1"/>
              <a:t>Endocrinologic</a:t>
            </a:r>
            <a:r>
              <a:rPr lang="en-US" dirty="0"/>
              <a:t>/metabolic</a:t>
            </a:r>
          </a:p>
          <a:p>
            <a:pPr marL="640080" lvl="1" indent="-246888" eaLnBrk="1" fontAlgn="auto" hangingPunct="1">
              <a:spcAft>
                <a:spcPts val="0"/>
              </a:spcAft>
              <a:buFont typeface="Wingdings 2"/>
              <a:buChar char=""/>
              <a:defRPr/>
            </a:pPr>
            <a:r>
              <a:rPr lang="en-US" dirty="0"/>
              <a:t>Delayed puberty/menarche, dysmenorrhea</a:t>
            </a:r>
          </a:p>
          <a:p>
            <a:pPr marL="640080" lvl="1" indent="-246888" eaLnBrk="1" fontAlgn="auto" hangingPunct="1">
              <a:spcAft>
                <a:spcPts val="0"/>
              </a:spcAft>
              <a:buFont typeface="Wingdings 2"/>
              <a:buChar char=""/>
              <a:defRPr/>
            </a:pPr>
            <a:r>
              <a:rPr lang="en-US" dirty="0"/>
              <a:t>Osteopenia/osteoporosis, </a:t>
            </a:r>
            <a:r>
              <a:rPr lang="en-US" dirty="0" err="1"/>
              <a:t>osteosclerosis</a:t>
            </a:r>
            <a:endParaRPr lang="en-US" dirty="0"/>
          </a:p>
          <a:p>
            <a:pPr marL="640080" lvl="1" indent="-246888" eaLnBrk="1" fontAlgn="auto" hangingPunct="1">
              <a:spcAft>
                <a:spcPts val="0"/>
              </a:spcAft>
              <a:buFont typeface="Wingdings 2"/>
              <a:buChar char=""/>
              <a:defRPr/>
            </a:pPr>
            <a:r>
              <a:rPr lang="en-US" dirty="0"/>
              <a:t>Hypo/hyperthyroidism, </a:t>
            </a:r>
            <a:r>
              <a:rPr lang="en-US" dirty="0" err="1"/>
              <a:t>hyperferritinemia</a:t>
            </a:r>
            <a:r>
              <a:rPr lang="en-US" dirty="0"/>
              <a:t> (inflammatory)</a:t>
            </a:r>
          </a:p>
          <a:p>
            <a:pPr marL="640080" lvl="1" indent="-246888" eaLnBrk="1" fontAlgn="auto" hangingPunct="1">
              <a:spcAft>
                <a:spcPts val="0"/>
              </a:spcAft>
              <a:buFont typeface="Wingdings 2"/>
              <a:buChar char=""/>
              <a:defRPr/>
            </a:pPr>
            <a:r>
              <a:rPr lang="en-US" dirty="0">
                <a:sym typeface="Symbol"/>
              </a:rPr>
              <a:t> or  e</a:t>
            </a:r>
            <a:r>
              <a:rPr lang="en-US" dirty="0"/>
              <a:t>lectrolytes, </a:t>
            </a:r>
            <a:r>
              <a:rPr lang="en-US" dirty="0">
                <a:sym typeface="Symbol"/>
              </a:rPr>
              <a:t> l</a:t>
            </a:r>
            <a:r>
              <a:rPr lang="en-US" dirty="0"/>
              <a:t>ipids (often hypertriglyceridemia)</a:t>
            </a:r>
          </a:p>
          <a:p>
            <a:pPr marL="273367" indent="-246888" eaLnBrk="1" fontAlgn="auto" hangingPunct="1">
              <a:spcAft>
                <a:spcPts val="0"/>
              </a:spcAft>
              <a:buFont typeface="Wingdings 2"/>
              <a:buChar char=""/>
              <a:defRPr/>
            </a:pPr>
            <a:r>
              <a:rPr lang="en-US" dirty="0"/>
              <a:t>Growth/Development</a:t>
            </a:r>
          </a:p>
          <a:p>
            <a:pPr marL="640080" lvl="1" indent="-246888" eaLnBrk="1" fontAlgn="auto" hangingPunct="1">
              <a:spcAft>
                <a:spcPts val="0"/>
              </a:spcAft>
              <a:buFont typeface="Wingdings 2"/>
              <a:buChar char=""/>
              <a:defRPr/>
            </a:pPr>
            <a:r>
              <a:rPr lang="en-US" dirty="0"/>
              <a:t>Poor healing</a:t>
            </a:r>
          </a:p>
          <a:p>
            <a:pPr marL="640080" lvl="1" indent="-246888" eaLnBrk="1" fontAlgn="auto" hangingPunct="1">
              <a:spcAft>
                <a:spcPts val="0"/>
              </a:spcAft>
              <a:buFont typeface="Wingdings 2"/>
              <a:buChar char=""/>
              <a:defRPr/>
            </a:pPr>
            <a:r>
              <a:rPr lang="en-US" dirty="0"/>
              <a:t>Cysts, fibrosis, endometriosis, vascular anomalies, cancer</a:t>
            </a:r>
          </a:p>
          <a:p>
            <a:pPr marL="640080" lvl="1" indent="-246888" eaLnBrk="1" fontAlgn="auto" hangingPunct="1">
              <a:spcAft>
                <a:spcPts val="0"/>
              </a:spcAft>
              <a:buFont typeface="Wingdings 2"/>
              <a:buChar char=""/>
              <a:defRPr/>
            </a:pPr>
            <a:r>
              <a:rPr lang="en-US" dirty="0"/>
              <a:t>Connective tissue weakness (e.g., hypermobile Ehlers </a:t>
            </a:r>
            <a:r>
              <a:rPr lang="en-US" dirty="0" err="1"/>
              <a:t>Danlos</a:t>
            </a:r>
            <a:r>
              <a:rPr lang="en-US" dirty="0"/>
              <a:t> Syndrome)?</a:t>
            </a:r>
          </a:p>
          <a:p>
            <a:pPr marL="640080" lvl="1" indent="-246888" eaLnBrk="1" fontAlgn="auto" hangingPunct="1">
              <a:spcAft>
                <a:spcPts val="0"/>
              </a:spcAft>
              <a:buFont typeface="Wingdings 2"/>
              <a:buChar char=""/>
              <a:defRPr/>
            </a:pPr>
            <a:r>
              <a:rPr lang="en-US" dirty="0"/>
              <a:t>Autism spectrum disorders?</a:t>
            </a:r>
          </a:p>
          <a:p>
            <a:pPr marL="640080" lvl="1" indent="-246888" eaLnBrk="1" fontAlgn="auto" hangingPunct="1">
              <a:spcAft>
                <a:spcPts val="0"/>
              </a:spcAft>
              <a:buFont typeface="Wingdings 2"/>
              <a:buChar char=""/>
              <a:defRPr/>
            </a:pPr>
            <a:endParaRPr lang="en-US" dirty="0"/>
          </a:p>
          <a:p>
            <a:pPr marL="640080" lvl="1" indent="-246888" eaLnBrk="1" fontAlgn="auto" hangingPunct="1">
              <a:spcAft>
                <a:spcPts val="0"/>
              </a:spcAft>
              <a:buFont typeface="Wingdings 2"/>
              <a:buChar char=""/>
              <a:defRPr/>
            </a:pPr>
            <a:endParaRPr lang="en-US" dirty="0"/>
          </a:p>
        </p:txBody>
      </p:sp>
      <p:sp>
        <p:nvSpPr>
          <p:cNvPr id="4" name="TextBox 3"/>
          <p:cNvSpPr txBox="1"/>
          <p:nvPr/>
        </p:nvSpPr>
        <p:spPr>
          <a:xfrm>
            <a:off x="-71146" y="6493595"/>
            <a:ext cx="5530644"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Afrin LB, Butterfield JH, </a:t>
            </a:r>
            <a:r>
              <a:rPr lang="en-US" sz="1000" dirty="0" err="1">
                <a:latin typeface="Times New Roman" panose="02020603050405020304" pitchFamily="18" charset="0"/>
                <a:cs typeface="Times New Roman" panose="02020603050405020304" pitchFamily="18" charset="0"/>
              </a:rPr>
              <a:t>Raithel</a:t>
            </a:r>
            <a:r>
              <a:rPr lang="en-US" sz="1000" dirty="0">
                <a:latin typeface="Times New Roman" panose="02020603050405020304" pitchFamily="18" charset="0"/>
                <a:cs typeface="Times New Roman" panose="02020603050405020304" pitchFamily="18" charset="0"/>
              </a:rPr>
              <a:t> M, </a:t>
            </a:r>
            <a:r>
              <a:rPr lang="en-US" sz="1000" dirty="0" err="1">
                <a:latin typeface="Times New Roman" panose="02020603050405020304" pitchFamily="18" charset="0"/>
                <a:cs typeface="Times New Roman" panose="02020603050405020304" pitchFamily="18" charset="0"/>
              </a:rPr>
              <a:t>Molderings</a:t>
            </a:r>
            <a:r>
              <a:rPr lang="en-US" sz="1000" dirty="0">
                <a:latin typeface="Times New Roman" panose="02020603050405020304" pitchFamily="18" charset="0"/>
                <a:cs typeface="Times New Roman" panose="02020603050405020304" pitchFamily="18" charset="0"/>
              </a:rPr>
              <a:t> GJ.  </a:t>
            </a:r>
            <a:r>
              <a:rPr lang="en-US" sz="1000" i="1" dirty="0">
                <a:latin typeface="Times New Roman" panose="02020603050405020304" pitchFamily="18" charset="0"/>
                <a:cs typeface="Times New Roman" panose="02020603050405020304" pitchFamily="18" charset="0"/>
              </a:rPr>
              <a:t>Ann Med</a:t>
            </a:r>
            <a:r>
              <a:rPr lang="en-US" sz="1000" dirty="0">
                <a:latin typeface="Times New Roman" panose="02020603050405020304" pitchFamily="18" charset="0"/>
                <a:cs typeface="Times New Roman" panose="02020603050405020304" pitchFamily="18" charset="0"/>
              </a:rPr>
              <a:t> 2016;48(3):190-201.</a:t>
            </a:r>
          </a:p>
        </p:txBody>
      </p:sp>
    </p:spTree>
    <p:custDataLst>
      <p:tags r:id="rId1"/>
    </p:custDataLst>
    <p:extLst>
      <p:ext uri="{BB962C8B-B14F-4D97-AF65-F5344CB8AC3E}">
        <p14:creationId xmlns:p14="http://schemas.microsoft.com/office/powerpoint/2010/main" val="27637100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457200" y="704850"/>
            <a:ext cx="8686800" cy="1143000"/>
          </a:xfrm>
        </p:spPr>
        <p:txBody>
          <a:bodyPr/>
          <a:lstStyle/>
          <a:p>
            <a:pPr eaLnBrk="1" hangingPunct="1"/>
            <a:r>
              <a:rPr lang="en-US"/>
              <a:t>MCAS: Diagnosis</a:t>
            </a:r>
          </a:p>
        </p:txBody>
      </p:sp>
      <p:sp>
        <p:nvSpPr>
          <p:cNvPr id="73730" name="Content Placeholder 2"/>
          <p:cNvSpPr>
            <a:spLocks noGrp="1"/>
          </p:cNvSpPr>
          <p:nvPr>
            <p:ph idx="1"/>
          </p:nvPr>
        </p:nvSpPr>
        <p:spPr>
          <a:xfrm>
            <a:off x="457199" y="1935164"/>
            <a:ext cx="8496677" cy="4465636"/>
          </a:xfrm>
        </p:spPr>
        <p:txBody>
          <a:bodyPr/>
          <a:lstStyle/>
          <a:p>
            <a:pPr eaLnBrk="1" hangingPunct="1"/>
            <a:r>
              <a:rPr lang="en-US" dirty="0"/>
              <a:t>Best diagnostic aids: </a:t>
            </a:r>
          </a:p>
          <a:p>
            <a:pPr marL="742950" lvl="1" indent="-285750" eaLnBrk="1" hangingPunct="1"/>
            <a:r>
              <a:rPr lang="en-US" dirty="0"/>
              <a:t>Most physicians’ best friend: a </a:t>
            </a:r>
            <a:r>
              <a:rPr lang="en-US" u="sng" dirty="0"/>
              <a:t>complete</a:t>
            </a:r>
            <a:r>
              <a:rPr lang="en-US" dirty="0"/>
              <a:t> history and exam</a:t>
            </a:r>
          </a:p>
          <a:p>
            <a:pPr marL="742950" lvl="1" indent="-285750" eaLnBrk="1" hangingPunct="1"/>
            <a:r>
              <a:rPr lang="en-US" dirty="0"/>
              <a:t>Faith in Occam’s Razor: which scenario is more likely?</a:t>
            </a:r>
            <a:br>
              <a:rPr lang="en-US" dirty="0"/>
            </a:br>
            <a:endParaRPr lang="en-US" dirty="0"/>
          </a:p>
          <a:p>
            <a:pPr marL="1143000" lvl="2" indent="-228600" eaLnBrk="1" hangingPunct="1"/>
            <a:r>
              <a:rPr lang="en-US" dirty="0"/>
              <a:t>Multiple diagnoses/problems all independent of each other</a:t>
            </a:r>
            <a:br>
              <a:rPr lang="en-US" dirty="0"/>
            </a:br>
            <a:br>
              <a:rPr lang="en-US" dirty="0"/>
            </a:br>
            <a:r>
              <a:rPr lang="en-US" i="1" dirty="0"/>
              <a:t>vs.</a:t>
            </a:r>
            <a:br>
              <a:rPr lang="en-US" dirty="0"/>
            </a:br>
            <a:endParaRPr lang="en-US" dirty="0"/>
          </a:p>
          <a:p>
            <a:pPr marL="1143000" lvl="2" indent="-228600" eaLnBrk="1" hangingPunct="1"/>
            <a:r>
              <a:rPr lang="en-US" dirty="0"/>
              <a:t>One diagnosis that’s biologically capable of causing most or all of the findings (i.e., the simplest solution, even if it’s not the most immediately obvious solution)</a:t>
            </a:r>
          </a:p>
        </p:txBody>
      </p:sp>
      <p:pic>
        <p:nvPicPr>
          <p:cNvPr id="71684" name="Picture 4" descr="MC900434713[1]"/>
          <p:cNvPicPr>
            <a:picLocks noChangeAspect="1" noChangeArrowheads="1"/>
          </p:cNvPicPr>
          <p:nvPr/>
        </p:nvPicPr>
        <p:blipFill>
          <a:blip r:embed="rId3" cstate="print"/>
          <a:srcRect/>
          <a:stretch>
            <a:fillRect/>
          </a:stretch>
        </p:blipFill>
        <p:spPr bwMode="auto">
          <a:xfrm>
            <a:off x="408354" y="4969221"/>
            <a:ext cx="958850" cy="1004888"/>
          </a:xfrm>
          <a:prstGeom prst="rect">
            <a:avLst/>
          </a:prstGeom>
          <a:noFill/>
          <a:ln w="9525">
            <a:noFill/>
            <a:miter lim="800000"/>
            <a:headEnd/>
            <a:tailEnd/>
          </a:ln>
        </p:spPr>
      </p:pic>
      <p:pic>
        <p:nvPicPr>
          <p:cNvPr id="1026" name="Picture 2" descr="Diagnosis carto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0554" y="23750"/>
            <a:ext cx="2473676" cy="239283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6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TextBox 4"/>
          <p:cNvSpPr txBox="1">
            <a:spLocks noChangeArrowheads="1"/>
          </p:cNvSpPr>
          <p:nvPr/>
        </p:nvSpPr>
        <p:spPr bwMode="auto">
          <a:xfrm>
            <a:off x="127000" y="6185197"/>
            <a:ext cx="3752770" cy="553998"/>
          </a:xfrm>
          <a:prstGeom prst="rect">
            <a:avLst/>
          </a:prstGeom>
          <a:noFill/>
          <a:ln w="9525">
            <a:noFill/>
            <a:miter lim="800000"/>
            <a:headEnd/>
            <a:tailEnd/>
          </a:ln>
        </p:spPr>
        <p:txBody>
          <a:bodyPr wrap="square">
            <a:spAutoFit/>
          </a:bodyPr>
          <a:lstStyle/>
          <a:p>
            <a:r>
              <a:rPr lang="en-US" sz="1000" dirty="0">
                <a:latin typeface="Constantia" pitchFamily="18" charset="0"/>
              </a:rPr>
              <a:t>Afrin LB, </a:t>
            </a:r>
            <a:r>
              <a:rPr lang="en-US" sz="1000" dirty="0" err="1">
                <a:latin typeface="Constantia" pitchFamily="18" charset="0"/>
              </a:rPr>
              <a:t>Molderings</a:t>
            </a:r>
            <a:r>
              <a:rPr lang="en-US" sz="1000" dirty="0">
                <a:latin typeface="Constantia" pitchFamily="18" charset="0"/>
              </a:rPr>
              <a:t> GJ. A concise, practical guide to diagnostic assessment for mast cell activation disease.  </a:t>
            </a:r>
            <a:r>
              <a:rPr lang="en-US" sz="1000" i="1" dirty="0">
                <a:latin typeface="Constantia" pitchFamily="18" charset="0"/>
                <a:hlinkClick r:id="rId2"/>
              </a:rPr>
              <a:t>World J </a:t>
            </a:r>
            <a:r>
              <a:rPr lang="en-US" sz="1000" i="1" dirty="0" err="1">
                <a:latin typeface="Constantia" pitchFamily="18" charset="0"/>
                <a:hlinkClick r:id="rId2"/>
              </a:rPr>
              <a:t>Hematol</a:t>
            </a:r>
            <a:r>
              <a:rPr lang="en-US" sz="1000" dirty="0">
                <a:latin typeface="Constantia" pitchFamily="18" charset="0"/>
                <a:hlinkClick r:id="rId2"/>
              </a:rPr>
              <a:t> 2014 Mar;3(1):1-17</a:t>
            </a:r>
            <a:r>
              <a:rPr lang="en-US" sz="1000" dirty="0">
                <a:latin typeface="Constantia" pitchFamily="18" charset="0"/>
              </a:rPr>
              <a:t>.</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9770" y="0"/>
            <a:ext cx="5264230" cy="6774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itle 1"/>
          <p:cNvSpPr>
            <a:spLocks noGrp="1"/>
          </p:cNvSpPr>
          <p:nvPr>
            <p:ph type="title"/>
          </p:nvPr>
        </p:nvSpPr>
        <p:spPr>
          <a:xfrm>
            <a:off x="427039" y="1841891"/>
            <a:ext cx="3152692" cy="3151533"/>
          </a:xfrm>
        </p:spPr>
        <p:txBody>
          <a:bodyPr/>
          <a:lstStyle/>
          <a:p>
            <a:pPr algn="ctr" eaLnBrk="1" hangingPunct="1"/>
            <a:r>
              <a:rPr lang="en-US" dirty="0"/>
              <a:t>MCAS</a:t>
            </a:r>
            <a:br>
              <a:rPr lang="en-US" dirty="0"/>
            </a:br>
            <a:r>
              <a:rPr lang="en-US" dirty="0"/>
              <a:t>Diagnostic</a:t>
            </a:r>
            <a:br>
              <a:rPr lang="en-US" dirty="0"/>
            </a:br>
            <a:r>
              <a:rPr lang="en-US" dirty="0"/>
              <a:t>Work-Up:</a:t>
            </a:r>
            <a:br>
              <a:rPr lang="en-US" dirty="0"/>
            </a:br>
            <a:r>
              <a:rPr lang="en-US" dirty="0"/>
              <a:t>2019</a:t>
            </a:r>
          </a:p>
        </p:txBody>
      </p:sp>
    </p:spTree>
    <p:extLst>
      <p:ext uri="{BB962C8B-B14F-4D97-AF65-F5344CB8AC3E}">
        <p14:creationId xmlns:p14="http://schemas.microsoft.com/office/powerpoint/2010/main" val="14447024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457200" y="572923"/>
            <a:ext cx="8229600" cy="1143000"/>
          </a:xfrm>
        </p:spPr>
        <p:txBody>
          <a:bodyPr/>
          <a:lstStyle/>
          <a:p>
            <a:pPr eaLnBrk="1" hangingPunct="1"/>
            <a:r>
              <a:rPr lang="en-US" dirty="0"/>
              <a:t>MCAS: Diagnostic Lab Issues</a:t>
            </a:r>
          </a:p>
        </p:txBody>
      </p:sp>
      <p:sp>
        <p:nvSpPr>
          <p:cNvPr id="82946" name="Content Placeholder 2"/>
          <p:cNvSpPr>
            <a:spLocks noGrp="1"/>
          </p:cNvSpPr>
          <p:nvPr>
            <p:ph idx="1"/>
          </p:nvPr>
        </p:nvSpPr>
        <p:spPr>
          <a:xfrm>
            <a:off x="457200" y="1780485"/>
            <a:ext cx="8516524" cy="4615767"/>
          </a:xfrm>
        </p:spPr>
        <p:txBody>
          <a:bodyPr>
            <a:normAutofit fontScale="92500" lnSpcReduction="10000"/>
          </a:bodyPr>
          <a:lstStyle/>
          <a:p>
            <a:pPr eaLnBrk="1" hangingPunct="1"/>
            <a:r>
              <a:rPr lang="en-US" dirty="0"/>
              <a:t>Great thermolability of many mast cell mediators</a:t>
            </a:r>
          </a:p>
          <a:p>
            <a:pPr lvl="1" eaLnBrk="1" hangingPunct="1"/>
            <a:r>
              <a:rPr lang="en-US" dirty="0"/>
              <a:t>Half-lives at room temp. or higher as short as 30 seconds</a:t>
            </a:r>
          </a:p>
          <a:p>
            <a:pPr lvl="2" eaLnBrk="1" hangingPunct="1"/>
            <a:r>
              <a:rPr lang="en-US" dirty="0"/>
              <a:t>Heparin: 30-60 sec.</a:t>
            </a:r>
          </a:p>
          <a:p>
            <a:pPr lvl="2" eaLnBrk="1" hangingPunct="1"/>
            <a:r>
              <a:rPr lang="en-US" dirty="0"/>
              <a:t>Prostaglandin D2: 1-30 min.</a:t>
            </a:r>
          </a:p>
          <a:p>
            <a:pPr lvl="2" eaLnBrk="1" hangingPunct="1"/>
            <a:r>
              <a:rPr lang="en-US" dirty="0"/>
              <a:t>2,3-dinor-11-beta-prostaglandin-F2-alpha half-life: 1-30 min.</a:t>
            </a:r>
          </a:p>
          <a:p>
            <a:pPr lvl="2" eaLnBrk="1" hangingPunct="1"/>
            <a:r>
              <a:rPr lang="en-US" dirty="0"/>
              <a:t>Histamine </a:t>
            </a:r>
            <a:r>
              <a:rPr lang="en-US" i="1" dirty="0"/>
              <a:t>in vivo</a:t>
            </a:r>
            <a:r>
              <a:rPr lang="en-US" dirty="0"/>
              <a:t>: ~1-2 minutes (</a:t>
            </a:r>
            <a:r>
              <a:rPr lang="en-US" dirty="0" err="1"/>
              <a:t>sep.</a:t>
            </a:r>
            <a:r>
              <a:rPr lang="en-US" dirty="0"/>
              <a:t> plasma: 48 hrs.)</a:t>
            </a:r>
          </a:p>
          <a:p>
            <a:pPr lvl="2" eaLnBrk="1" hangingPunct="1"/>
            <a:r>
              <a:rPr lang="en-US" dirty="0"/>
              <a:t>N-methylhistamine: ~1-2 hrs.</a:t>
            </a:r>
          </a:p>
          <a:p>
            <a:pPr lvl="2" eaLnBrk="1" hangingPunct="1"/>
            <a:r>
              <a:rPr lang="en-US" dirty="0"/>
              <a:t>Tryptase </a:t>
            </a:r>
            <a:r>
              <a:rPr lang="en-US" i="1" dirty="0"/>
              <a:t>in vivo</a:t>
            </a:r>
            <a:r>
              <a:rPr lang="en-US" dirty="0"/>
              <a:t>: 6-8 min. (</a:t>
            </a:r>
            <a:r>
              <a:rPr lang="en-US" dirty="0" err="1"/>
              <a:t>sep.</a:t>
            </a:r>
            <a:r>
              <a:rPr lang="en-US" dirty="0"/>
              <a:t> serum: ~4 days)</a:t>
            </a:r>
          </a:p>
          <a:p>
            <a:pPr lvl="1" eaLnBrk="1" hangingPunct="1"/>
            <a:r>
              <a:rPr lang="en-US" u="sng" dirty="0"/>
              <a:t>Continuous</a:t>
            </a:r>
            <a:r>
              <a:rPr lang="en-US" dirty="0"/>
              <a:t> chilling </a:t>
            </a:r>
            <a:r>
              <a:rPr lang="en-US" u="sng" dirty="0">
                <a:solidFill>
                  <a:srgbClr val="FF0000"/>
                </a:solidFill>
              </a:rPr>
              <a:t>ESSENTIAL!!!</a:t>
            </a:r>
          </a:p>
          <a:p>
            <a:pPr lvl="2" eaLnBrk="1" hangingPunct="1"/>
            <a:r>
              <a:rPr lang="en-US" dirty="0"/>
              <a:t>Collection into </a:t>
            </a:r>
            <a:r>
              <a:rPr lang="en-US" u="sng" dirty="0">
                <a:solidFill>
                  <a:srgbClr val="FF0000"/>
                </a:solidFill>
              </a:rPr>
              <a:t>pre-chilled</a:t>
            </a:r>
            <a:r>
              <a:rPr lang="en-US" dirty="0"/>
              <a:t> tubes/containers</a:t>
            </a:r>
          </a:p>
          <a:p>
            <a:pPr lvl="2" eaLnBrk="1" hangingPunct="1"/>
            <a:r>
              <a:rPr lang="en-US" u="sng" dirty="0">
                <a:solidFill>
                  <a:srgbClr val="FF0000"/>
                </a:solidFill>
              </a:rPr>
              <a:t>Immediate</a:t>
            </a:r>
            <a:r>
              <a:rPr lang="en-US" dirty="0"/>
              <a:t> placement of specimens on ice</a:t>
            </a:r>
          </a:p>
          <a:p>
            <a:pPr lvl="2" eaLnBrk="1" hangingPunct="1"/>
            <a:r>
              <a:rPr lang="en-US" dirty="0"/>
              <a:t>Refrigerated centrifugation </a:t>
            </a:r>
            <a:r>
              <a:rPr lang="en-US" u="sng" dirty="0">
                <a:solidFill>
                  <a:srgbClr val="FF0000"/>
                </a:solidFill>
              </a:rPr>
              <a:t>ESSENTIAL!!!</a:t>
            </a:r>
          </a:p>
          <a:p>
            <a:pPr lvl="2" eaLnBrk="1" hangingPunct="1"/>
            <a:r>
              <a:rPr lang="en-US" dirty="0"/>
              <a:t>Careful packing for transport to reference labs </a:t>
            </a:r>
            <a:r>
              <a:rPr lang="en-US" u="sng" dirty="0">
                <a:solidFill>
                  <a:srgbClr val="FF0000"/>
                </a:solidFill>
              </a:rPr>
              <a:t>ESSENTIAL!!!</a:t>
            </a:r>
          </a:p>
          <a:p>
            <a:pPr lvl="1" eaLnBrk="1" hangingPunct="1"/>
            <a:endParaRPr lang="en-US" dirty="0"/>
          </a:p>
        </p:txBody>
      </p:sp>
      <p:sp>
        <p:nvSpPr>
          <p:cNvPr id="5" name="TextBox 4">
            <a:extLst>
              <a:ext uri="{FF2B5EF4-FFF2-40B4-BE49-F238E27FC236}">
                <a16:creationId xmlns:a16="http://schemas.microsoft.com/office/drawing/2014/main" id="{4CEAEF62-2216-4AE0-816E-6083208A61FB}"/>
              </a:ext>
            </a:extLst>
          </p:cNvPr>
          <p:cNvSpPr txBox="1">
            <a:spLocks noChangeArrowheads="1"/>
          </p:cNvSpPr>
          <p:nvPr/>
        </p:nvSpPr>
        <p:spPr bwMode="auto">
          <a:xfrm>
            <a:off x="64217" y="6304236"/>
            <a:ext cx="8516524" cy="553998"/>
          </a:xfrm>
          <a:prstGeom prst="rect">
            <a:avLst/>
          </a:prstGeom>
          <a:noFill/>
          <a:ln w="9525">
            <a:noFill/>
            <a:miter lim="800000"/>
            <a:headEnd/>
            <a:tailEnd/>
          </a:ln>
        </p:spPr>
        <p:txBody>
          <a:bodyPr wrap="square">
            <a:spAutoFit/>
          </a:bodyPr>
          <a:lstStyle/>
          <a:p>
            <a:r>
              <a:rPr lang="en-US" sz="1000" dirty="0">
                <a:latin typeface="Constantia" pitchFamily="18" charset="0"/>
              </a:rPr>
              <a:t>Afrin L.  Presentation, Diagnosis, and Management of Mast Cell Activation Syndrome.  In </a:t>
            </a:r>
            <a:r>
              <a:rPr lang="en-US" sz="1000" i="1" dirty="0">
                <a:latin typeface="Constantia" pitchFamily="18" charset="0"/>
              </a:rPr>
              <a:t>Mast Cells: Phenotypic Features, Biological Functions, and Role in Immunity</a:t>
            </a:r>
            <a:r>
              <a:rPr lang="en-US" sz="1000" dirty="0">
                <a:latin typeface="Constantia" pitchFamily="18" charset="0"/>
              </a:rPr>
              <a:t>, Nova Science Publishers, </a:t>
            </a:r>
            <a:r>
              <a:rPr lang="en-US" sz="1000" dirty="0" err="1">
                <a:latin typeface="Constantia" pitchFamily="18" charset="0"/>
              </a:rPr>
              <a:t>Happauge</a:t>
            </a:r>
            <a:r>
              <a:rPr lang="en-US" sz="1000" dirty="0">
                <a:latin typeface="Constantia" pitchFamily="18" charset="0"/>
              </a:rPr>
              <a:t>, NY, 2013, pp. 155-231.</a:t>
            </a:r>
          </a:p>
          <a:p>
            <a:r>
              <a:rPr lang="en-US" sz="1000" dirty="0" err="1">
                <a:latin typeface="Constantia" pitchFamily="18" charset="0"/>
              </a:rPr>
              <a:t>Zenker</a:t>
            </a:r>
            <a:r>
              <a:rPr lang="en-US" sz="1000" dirty="0">
                <a:latin typeface="Constantia" pitchFamily="18" charset="0"/>
              </a:rPr>
              <a:t> N, Afrin LB.  Utilities of various mast cell mediators in diagnosing mast cell activation syndrome.  Blood 2015;126:5174.</a:t>
            </a:r>
          </a:p>
        </p:txBody>
      </p:sp>
    </p:spTree>
    <p:extLst>
      <p:ext uri="{BB962C8B-B14F-4D97-AF65-F5344CB8AC3E}">
        <p14:creationId xmlns:p14="http://schemas.microsoft.com/office/powerpoint/2010/main" val="32503726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457200" y="572923"/>
            <a:ext cx="8229600" cy="1143000"/>
          </a:xfrm>
        </p:spPr>
        <p:txBody>
          <a:bodyPr/>
          <a:lstStyle/>
          <a:p>
            <a:pPr eaLnBrk="1" hangingPunct="1"/>
            <a:r>
              <a:rPr lang="en-US" dirty="0"/>
              <a:t>MCAS: Diagnostic Lab Issues</a:t>
            </a:r>
          </a:p>
        </p:txBody>
      </p:sp>
      <p:sp>
        <p:nvSpPr>
          <p:cNvPr id="82946" name="Content Placeholder 2"/>
          <p:cNvSpPr>
            <a:spLocks noGrp="1"/>
          </p:cNvSpPr>
          <p:nvPr>
            <p:ph idx="1"/>
          </p:nvPr>
        </p:nvSpPr>
        <p:spPr>
          <a:xfrm>
            <a:off x="457200" y="1780485"/>
            <a:ext cx="8516524" cy="4615767"/>
          </a:xfrm>
        </p:spPr>
        <p:txBody>
          <a:bodyPr>
            <a:normAutofit/>
          </a:bodyPr>
          <a:lstStyle/>
          <a:p>
            <a:pPr eaLnBrk="1" hangingPunct="1"/>
            <a:r>
              <a:rPr lang="en-US" dirty="0"/>
              <a:t>Mast cell mediator thermolability: heparin</a:t>
            </a:r>
          </a:p>
        </p:txBody>
      </p:sp>
      <p:sp>
        <p:nvSpPr>
          <p:cNvPr id="5" name="TextBox 4">
            <a:extLst>
              <a:ext uri="{FF2B5EF4-FFF2-40B4-BE49-F238E27FC236}">
                <a16:creationId xmlns:a16="http://schemas.microsoft.com/office/drawing/2014/main" id="{4CEAEF62-2216-4AE0-816E-6083208A61FB}"/>
              </a:ext>
            </a:extLst>
          </p:cNvPr>
          <p:cNvSpPr txBox="1">
            <a:spLocks noChangeArrowheads="1"/>
          </p:cNvSpPr>
          <p:nvPr/>
        </p:nvSpPr>
        <p:spPr bwMode="auto">
          <a:xfrm>
            <a:off x="64217" y="6568094"/>
            <a:ext cx="8516524" cy="246221"/>
          </a:xfrm>
          <a:prstGeom prst="rect">
            <a:avLst/>
          </a:prstGeom>
          <a:noFill/>
          <a:ln w="9525">
            <a:noFill/>
            <a:miter lim="800000"/>
            <a:headEnd/>
            <a:tailEnd/>
          </a:ln>
        </p:spPr>
        <p:txBody>
          <a:bodyPr wrap="square">
            <a:spAutoFit/>
          </a:bodyPr>
          <a:lstStyle/>
          <a:p>
            <a:r>
              <a:rPr lang="en-US" sz="1000" dirty="0" err="1">
                <a:latin typeface="Constantia" pitchFamily="18" charset="0"/>
              </a:rPr>
              <a:t>Zenker</a:t>
            </a:r>
            <a:r>
              <a:rPr lang="en-US" sz="1000" dirty="0">
                <a:latin typeface="Constantia" pitchFamily="18" charset="0"/>
              </a:rPr>
              <a:t> N, Afrin LB.  Utilities of various mast cell mediators in diagnosing mast cell activation syndrome.  Blood 2015;126:5174.</a:t>
            </a:r>
          </a:p>
        </p:txBody>
      </p:sp>
      <p:grpSp>
        <p:nvGrpSpPr>
          <p:cNvPr id="6" name="Group 5">
            <a:extLst>
              <a:ext uri="{FF2B5EF4-FFF2-40B4-BE49-F238E27FC236}">
                <a16:creationId xmlns:a16="http://schemas.microsoft.com/office/drawing/2014/main" id="{AE27A439-18B2-4F67-B22C-052D1E381E91}"/>
              </a:ext>
            </a:extLst>
          </p:cNvPr>
          <p:cNvGrpSpPr/>
          <p:nvPr/>
        </p:nvGrpSpPr>
        <p:grpSpPr>
          <a:xfrm>
            <a:off x="1676400" y="2569194"/>
            <a:ext cx="5943905" cy="3676839"/>
            <a:chOff x="1676400" y="1600200"/>
            <a:chExt cx="5943905" cy="3676839"/>
          </a:xfrm>
        </p:grpSpPr>
        <p:pic>
          <p:nvPicPr>
            <p:cNvPr id="7" name="Picture 6">
              <a:extLst>
                <a:ext uri="{FF2B5EF4-FFF2-40B4-BE49-F238E27FC236}">
                  <a16:creationId xmlns:a16="http://schemas.microsoft.com/office/drawing/2014/main" id="{19CFA88B-C72C-4B07-8063-55AD0B2C4B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1600200"/>
              <a:ext cx="5943905" cy="3676839"/>
            </a:xfrm>
            <a:prstGeom prst="rect">
              <a:avLst/>
            </a:prstGeom>
          </p:spPr>
        </p:pic>
        <p:sp>
          <p:nvSpPr>
            <p:cNvPr id="8" name="Left Bracket 7">
              <a:extLst>
                <a:ext uri="{FF2B5EF4-FFF2-40B4-BE49-F238E27FC236}">
                  <a16:creationId xmlns:a16="http://schemas.microsoft.com/office/drawing/2014/main" id="{7A2791FA-1AEA-4C39-8E07-6C8581140128}"/>
                </a:ext>
              </a:extLst>
            </p:cNvPr>
            <p:cNvSpPr/>
            <p:nvPr/>
          </p:nvSpPr>
          <p:spPr>
            <a:xfrm rot="5400000">
              <a:off x="3438780" y="3819780"/>
              <a:ext cx="76200" cy="1275840"/>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Left Bracket 8">
              <a:extLst>
                <a:ext uri="{FF2B5EF4-FFF2-40B4-BE49-F238E27FC236}">
                  <a16:creationId xmlns:a16="http://schemas.microsoft.com/office/drawing/2014/main" id="{9D93B7AA-29F4-4FA0-9857-213D5161C7A2}"/>
                </a:ext>
              </a:extLst>
            </p:cNvPr>
            <p:cNvSpPr/>
            <p:nvPr/>
          </p:nvSpPr>
          <p:spPr>
            <a:xfrm rot="5400000">
              <a:off x="4278302" y="4273016"/>
              <a:ext cx="76200" cy="369368"/>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ket 9">
              <a:extLst>
                <a:ext uri="{FF2B5EF4-FFF2-40B4-BE49-F238E27FC236}">
                  <a16:creationId xmlns:a16="http://schemas.microsoft.com/office/drawing/2014/main" id="{C62D5ED7-18FA-4677-A16F-D15B06FEC546}"/>
                </a:ext>
              </a:extLst>
            </p:cNvPr>
            <p:cNvSpPr/>
            <p:nvPr/>
          </p:nvSpPr>
          <p:spPr>
            <a:xfrm rot="5400000">
              <a:off x="4581988" y="4353388"/>
              <a:ext cx="76200" cy="208624"/>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aseline="-25000" dirty="0"/>
            </a:p>
          </p:txBody>
        </p:sp>
        <p:sp>
          <p:nvSpPr>
            <p:cNvPr id="11" name="Left Bracket 10">
              <a:extLst>
                <a:ext uri="{FF2B5EF4-FFF2-40B4-BE49-F238E27FC236}">
                  <a16:creationId xmlns:a16="http://schemas.microsoft.com/office/drawing/2014/main" id="{5AECD73F-BAEE-445E-B4CE-8962524DD562}"/>
                </a:ext>
              </a:extLst>
            </p:cNvPr>
            <p:cNvSpPr/>
            <p:nvPr/>
          </p:nvSpPr>
          <p:spPr>
            <a:xfrm rot="5400000">
              <a:off x="5312981" y="3846877"/>
              <a:ext cx="76200" cy="1221645"/>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335F1F2E-43BF-4D4A-B06B-9ADDF7EF655B}"/>
                </a:ext>
              </a:extLst>
            </p:cNvPr>
            <p:cNvSpPr txBox="1"/>
            <p:nvPr/>
          </p:nvSpPr>
          <p:spPr>
            <a:xfrm>
              <a:off x="3124200" y="3985740"/>
              <a:ext cx="838200" cy="461665"/>
            </a:xfrm>
            <a:prstGeom prst="rect">
              <a:avLst/>
            </a:prstGeom>
            <a:noFill/>
          </p:spPr>
          <p:txBody>
            <a:bodyPr wrap="square" rtlCol="0">
              <a:spAutoFit/>
            </a:bodyPr>
            <a:lstStyle/>
            <a:p>
              <a:pPr algn="ctr"/>
              <a:r>
                <a:rPr lang="en-US" sz="800" dirty="0">
                  <a:latin typeface="Arial" panose="020B0604020202020204" pitchFamily="34" charset="0"/>
                  <a:cs typeface="Arial" panose="020B0604020202020204" pitchFamily="34" charset="0"/>
                </a:rPr>
                <a:t>Unrefrigerated centrifugation (UCF)</a:t>
              </a:r>
            </a:p>
          </p:txBody>
        </p:sp>
        <p:sp>
          <p:nvSpPr>
            <p:cNvPr id="13" name="TextBox 12">
              <a:extLst>
                <a:ext uri="{FF2B5EF4-FFF2-40B4-BE49-F238E27FC236}">
                  <a16:creationId xmlns:a16="http://schemas.microsoft.com/office/drawing/2014/main" id="{C26D1CF0-C9F0-4787-8937-FC3A2F7EC9BD}"/>
                </a:ext>
              </a:extLst>
            </p:cNvPr>
            <p:cNvSpPr txBox="1"/>
            <p:nvPr/>
          </p:nvSpPr>
          <p:spPr>
            <a:xfrm>
              <a:off x="4051815" y="3983544"/>
              <a:ext cx="533400" cy="461665"/>
            </a:xfrm>
            <a:prstGeom prst="rect">
              <a:avLst/>
            </a:prstGeom>
            <a:noFill/>
          </p:spPr>
          <p:txBody>
            <a:bodyPr wrap="square" rtlCol="0">
              <a:spAutoFit/>
            </a:bodyPr>
            <a:lstStyle/>
            <a:p>
              <a:pPr algn="ctr"/>
              <a:r>
                <a:rPr lang="en-US" sz="800" dirty="0" err="1">
                  <a:latin typeface="Arial" panose="020B0604020202020204" pitchFamily="34" charset="0"/>
                  <a:cs typeface="Arial" panose="020B0604020202020204" pitchFamily="34" charset="0"/>
                </a:rPr>
                <a:t>Refrig</a:t>
              </a:r>
              <a:r>
                <a:rPr lang="en-US" sz="800" dirty="0">
                  <a:latin typeface="Arial" panose="020B0604020202020204" pitchFamily="34" charset="0"/>
                  <a:cs typeface="Arial" panose="020B0604020202020204" pitchFamily="34" charset="0"/>
                </a:rPr>
                <a:t>. cent. (RCF)</a:t>
              </a:r>
            </a:p>
          </p:txBody>
        </p:sp>
        <p:sp>
          <p:nvSpPr>
            <p:cNvPr id="14" name="TextBox 13">
              <a:extLst>
                <a:ext uri="{FF2B5EF4-FFF2-40B4-BE49-F238E27FC236}">
                  <a16:creationId xmlns:a16="http://schemas.microsoft.com/office/drawing/2014/main" id="{5C61DDDA-BF9E-4DFD-9F17-0482BB9A730C}"/>
                </a:ext>
              </a:extLst>
            </p:cNvPr>
            <p:cNvSpPr txBox="1"/>
            <p:nvPr/>
          </p:nvSpPr>
          <p:spPr>
            <a:xfrm>
              <a:off x="4356615" y="4231033"/>
              <a:ext cx="533400" cy="215444"/>
            </a:xfrm>
            <a:prstGeom prst="rect">
              <a:avLst/>
            </a:prstGeom>
            <a:noFill/>
          </p:spPr>
          <p:txBody>
            <a:bodyPr wrap="square" rtlCol="0">
              <a:spAutoFit/>
            </a:bodyPr>
            <a:lstStyle/>
            <a:p>
              <a:pPr algn="ctr"/>
              <a:r>
                <a:rPr lang="en-US" sz="800" dirty="0">
                  <a:latin typeface="Arial" panose="020B0604020202020204" pitchFamily="34" charset="0"/>
                  <a:cs typeface="Arial" panose="020B0604020202020204" pitchFamily="34" charset="0"/>
                </a:rPr>
                <a:t>UCF</a:t>
              </a:r>
            </a:p>
          </p:txBody>
        </p:sp>
        <p:sp>
          <p:nvSpPr>
            <p:cNvPr id="15" name="TextBox 14">
              <a:extLst>
                <a:ext uri="{FF2B5EF4-FFF2-40B4-BE49-F238E27FC236}">
                  <a16:creationId xmlns:a16="http://schemas.microsoft.com/office/drawing/2014/main" id="{B687CDD6-9561-43B2-B921-E3BCE2DFF972}"/>
                </a:ext>
              </a:extLst>
            </p:cNvPr>
            <p:cNvSpPr txBox="1"/>
            <p:nvPr/>
          </p:nvSpPr>
          <p:spPr>
            <a:xfrm>
              <a:off x="5050344" y="4230645"/>
              <a:ext cx="533400" cy="215444"/>
            </a:xfrm>
            <a:prstGeom prst="rect">
              <a:avLst/>
            </a:prstGeom>
            <a:noFill/>
          </p:spPr>
          <p:txBody>
            <a:bodyPr wrap="square" rtlCol="0">
              <a:spAutoFit/>
            </a:bodyPr>
            <a:lstStyle/>
            <a:p>
              <a:pPr algn="ctr"/>
              <a:r>
                <a:rPr lang="en-US" sz="800" dirty="0">
                  <a:latin typeface="Arial" panose="020B0604020202020204" pitchFamily="34" charset="0"/>
                  <a:cs typeface="Arial" panose="020B0604020202020204" pitchFamily="34" charset="0"/>
                </a:rPr>
                <a:t>RCF</a:t>
              </a:r>
            </a:p>
          </p:txBody>
        </p:sp>
      </p:grpSp>
    </p:spTree>
    <p:extLst>
      <p:ext uri="{BB962C8B-B14F-4D97-AF65-F5344CB8AC3E}">
        <p14:creationId xmlns:p14="http://schemas.microsoft.com/office/powerpoint/2010/main" val="1393262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457200" y="572922"/>
            <a:ext cx="8229600" cy="1143000"/>
          </a:xfrm>
        </p:spPr>
        <p:txBody>
          <a:bodyPr/>
          <a:lstStyle/>
          <a:p>
            <a:pPr eaLnBrk="1" hangingPunct="1"/>
            <a:r>
              <a:rPr lang="en-US" dirty="0"/>
              <a:t>MCAS: Diagnostic Lab Issues</a:t>
            </a:r>
          </a:p>
        </p:txBody>
      </p:sp>
      <p:sp>
        <p:nvSpPr>
          <p:cNvPr id="82946" name="Content Placeholder 2"/>
          <p:cNvSpPr>
            <a:spLocks noGrp="1"/>
          </p:cNvSpPr>
          <p:nvPr>
            <p:ph idx="1"/>
          </p:nvPr>
        </p:nvSpPr>
        <p:spPr>
          <a:xfrm>
            <a:off x="457200" y="1807779"/>
            <a:ext cx="8516524" cy="4497490"/>
          </a:xfrm>
        </p:spPr>
        <p:txBody>
          <a:bodyPr>
            <a:normAutofit/>
          </a:bodyPr>
          <a:lstStyle/>
          <a:p>
            <a:pPr eaLnBrk="1" hangingPunct="1"/>
            <a:r>
              <a:rPr lang="en-US" dirty="0"/>
              <a:t>Again, most MCAS patients have the disease driven by somatic mutations in the dysfunctional mast cells…</a:t>
            </a:r>
          </a:p>
          <a:p>
            <a:pPr eaLnBrk="1" hangingPunct="1"/>
            <a:r>
              <a:rPr lang="en-US" dirty="0"/>
              <a:t>…but a few MCAS patients have mast-cell-activating autoantibodies…</a:t>
            </a:r>
          </a:p>
          <a:p>
            <a:pPr lvl="1" eaLnBrk="1" hangingPunct="1"/>
            <a:r>
              <a:rPr lang="en-US" dirty="0"/>
              <a:t>…and it’s therapeutically important to identify these autoantibodies, as such patients essentially have an autoimmune (rather than mutational) form of MCAS and may respond well to immunosuppressive therapies which otherwise would not be considered until late in the course, if ever, in treating mutationally driven MCAS</a:t>
            </a:r>
          </a:p>
        </p:txBody>
      </p:sp>
    </p:spTree>
    <p:extLst>
      <p:ext uri="{BB962C8B-B14F-4D97-AF65-F5344CB8AC3E}">
        <p14:creationId xmlns:p14="http://schemas.microsoft.com/office/powerpoint/2010/main" val="28030652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457200" y="286317"/>
            <a:ext cx="8229600" cy="1143000"/>
          </a:xfrm>
        </p:spPr>
        <p:txBody>
          <a:bodyPr/>
          <a:lstStyle/>
          <a:p>
            <a:pPr eaLnBrk="1" hangingPunct="1"/>
            <a:r>
              <a:rPr lang="en-US" dirty="0"/>
              <a:t>MCAS: Diagnostic Lab Issues</a:t>
            </a:r>
          </a:p>
        </p:txBody>
      </p:sp>
      <p:sp>
        <p:nvSpPr>
          <p:cNvPr id="82946" name="Content Placeholder 2"/>
          <p:cNvSpPr>
            <a:spLocks noGrp="1"/>
          </p:cNvSpPr>
          <p:nvPr>
            <p:ph idx="1"/>
          </p:nvPr>
        </p:nvSpPr>
        <p:spPr>
          <a:xfrm>
            <a:off x="457200" y="1348303"/>
            <a:ext cx="8516524" cy="5607512"/>
          </a:xfrm>
        </p:spPr>
        <p:txBody>
          <a:bodyPr>
            <a:normAutofit fontScale="92500" lnSpcReduction="20000"/>
          </a:bodyPr>
          <a:lstStyle/>
          <a:p>
            <a:pPr eaLnBrk="1" hangingPunct="1"/>
            <a:r>
              <a:rPr lang="en-US" dirty="0"/>
              <a:t>Mast-cell-activating antibodies:</a:t>
            </a:r>
          </a:p>
          <a:p>
            <a:pPr lvl="1" eaLnBrk="1" hangingPunct="1"/>
            <a:r>
              <a:rPr lang="en-US" dirty="0"/>
              <a:t>Anti-</a:t>
            </a:r>
            <a:r>
              <a:rPr lang="en-US" dirty="0" err="1"/>
              <a:t>IgE</a:t>
            </a:r>
            <a:r>
              <a:rPr lang="en-US" dirty="0"/>
              <a:t> antibodies (do not confuse with an </a:t>
            </a:r>
            <a:r>
              <a:rPr lang="en-US" dirty="0" err="1"/>
              <a:t>IgE</a:t>
            </a:r>
            <a:r>
              <a:rPr lang="en-US" dirty="0"/>
              <a:t> level!)</a:t>
            </a:r>
          </a:p>
          <a:p>
            <a:pPr lvl="2" eaLnBrk="1" hangingPunct="1"/>
            <a:r>
              <a:rPr lang="en-US" dirty="0"/>
              <a:t>Qualitative assays (“elevated” vs. “normal,” e.g., </a:t>
            </a:r>
            <a:r>
              <a:rPr lang="en-US" dirty="0" err="1"/>
              <a:t>Viracor</a:t>
            </a:r>
            <a:r>
              <a:rPr lang="en-US" dirty="0"/>
              <a:t>) insufficient</a:t>
            </a:r>
          </a:p>
          <a:p>
            <a:pPr lvl="2" eaLnBrk="1" hangingPunct="1"/>
            <a:r>
              <a:rPr lang="en-US" dirty="0"/>
              <a:t>Quantitative assays (e.g., Quest) needed to adequately assess likelihood that an elevated level is clinically significant</a:t>
            </a:r>
          </a:p>
          <a:p>
            <a:pPr lvl="3" eaLnBrk="1" hangingPunct="1"/>
            <a:r>
              <a:rPr lang="en-US" dirty="0"/>
              <a:t>MCAS commonly drives the humoral immune system to spuriously produce antibodies, and many (most?) of the specific antibodies found in MCAS patients are mimicking antibodies</a:t>
            </a:r>
          </a:p>
          <a:p>
            <a:pPr lvl="3" eaLnBrk="1" hangingPunct="1"/>
            <a:r>
              <a:rPr lang="en-US" dirty="0"/>
              <a:t>Phenomenon of mimicking antibodies long recognized (e.g., insufficiently specific anti-</a:t>
            </a:r>
            <a:r>
              <a:rPr lang="en-US" i="1" dirty="0"/>
              <a:t>H. pylori</a:t>
            </a:r>
            <a:r>
              <a:rPr lang="en-US" dirty="0"/>
              <a:t> antibodies also targeting platelets and driving immune thrombocytopenic purpura)</a:t>
            </a:r>
          </a:p>
          <a:p>
            <a:pPr lvl="3" eaLnBrk="1" hangingPunct="1"/>
            <a:r>
              <a:rPr lang="en-US" dirty="0"/>
              <a:t>Certain titer patterns (thus the importance of </a:t>
            </a:r>
            <a:r>
              <a:rPr lang="en-US" u="sng" dirty="0"/>
              <a:t>quantitative</a:t>
            </a:r>
            <a:r>
              <a:rPr lang="en-US" dirty="0"/>
              <a:t> assays) help distinguish pathogenic autoantibodies (or real infectious-disease-reflecting alloantibodies) from mimicking antibodies</a:t>
            </a:r>
          </a:p>
          <a:p>
            <a:pPr lvl="3" eaLnBrk="1" hangingPunct="1"/>
            <a:r>
              <a:rPr lang="en-US" dirty="0"/>
              <a:t>No point ordering anti-</a:t>
            </a:r>
            <a:r>
              <a:rPr lang="en-US" dirty="0" err="1"/>
              <a:t>IgE</a:t>
            </a:r>
            <a:r>
              <a:rPr lang="en-US" dirty="0"/>
              <a:t> antibodies in a patient given omalizumab (a therapeutic monoclonal anti-</a:t>
            </a:r>
            <a:r>
              <a:rPr lang="en-US" dirty="0" err="1"/>
              <a:t>IgE</a:t>
            </a:r>
            <a:r>
              <a:rPr lang="en-US" dirty="0"/>
              <a:t> antibody) in the last year</a:t>
            </a:r>
          </a:p>
          <a:p>
            <a:pPr lvl="1" eaLnBrk="1" hangingPunct="1"/>
            <a:r>
              <a:rPr lang="en-US" dirty="0"/>
              <a:t>Anti-</a:t>
            </a:r>
            <a:r>
              <a:rPr lang="en-US" dirty="0" err="1"/>
              <a:t>IgE</a:t>
            </a:r>
            <a:r>
              <a:rPr lang="en-US" dirty="0"/>
              <a:t>-receptor antibodies</a:t>
            </a:r>
          </a:p>
          <a:p>
            <a:pPr lvl="2" eaLnBrk="1" hangingPunct="1"/>
            <a:r>
              <a:rPr lang="en-US" dirty="0"/>
              <a:t>a.k.a. chronic urticaria (CU) index</a:t>
            </a:r>
          </a:p>
          <a:p>
            <a:pPr lvl="2" eaLnBrk="1" hangingPunct="1"/>
            <a:r>
              <a:rPr lang="en-US" dirty="0"/>
              <a:t>a.k.a. histamine release assay</a:t>
            </a:r>
          </a:p>
          <a:p>
            <a:pPr lvl="2" eaLnBrk="1" hangingPunct="1"/>
            <a:r>
              <a:rPr lang="en-US" dirty="0"/>
              <a:t>a.k.a. basophil activation assay</a:t>
            </a:r>
          </a:p>
        </p:txBody>
      </p:sp>
    </p:spTree>
    <p:extLst>
      <p:ext uri="{BB962C8B-B14F-4D97-AF65-F5344CB8AC3E}">
        <p14:creationId xmlns:p14="http://schemas.microsoft.com/office/powerpoint/2010/main" val="28092966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457200" y="431894"/>
            <a:ext cx="8229600" cy="1143000"/>
          </a:xfrm>
        </p:spPr>
        <p:txBody>
          <a:bodyPr/>
          <a:lstStyle/>
          <a:p>
            <a:pPr eaLnBrk="1" hangingPunct="1"/>
            <a:r>
              <a:rPr lang="en-US" dirty="0"/>
              <a:t>MCAS: Diagnostic Lab Issues</a:t>
            </a:r>
          </a:p>
        </p:txBody>
      </p:sp>
      <p:sp>
        <p:nvSpPr>
          <p:cNvPr id="82946" name="Content Placeholder 2"/>
          <p:cNvSpPr>
            <a:spLocks noGrp="1"/>
          </p:cNvSpPr>
          <p:nvPr>
            <p:ph idx="1"/>
          </p:nvPr>
        </p:nvSpPr>
        <p:spPr>
          <a:xfrm>
            <a:off x="457200" y="1624083"/>
            <a:ext cx="8516524" cy="5051925"/>
          </a:xfrm>
        </p:spPr>
        <p:txBody>
          <a:bodyPr>
            <a:normAutofit fontScale="77500" lnSpcReduction="20000"/>
          </a:bodyPr>
          <a:lstStyle/>
          <a:p>
            <a:pPr eaLnBrk="1" hangingPunct="1"/>
            <a:r>
              <a:rPr lang="en-US" dirty="0"/>
              <a:t>Why is repeat testing (following failed initial testing) sometimes needed?</a:t>
            </a:r>
          </a:p>
          <a:p>
            <a:pPr lvl="1" eaLnBrk="1" hangingPunct="1"/>
            <a:r>
              <a:rPr lang="en-US" dirty="0"/>
              <a:t>Logistical issues:</a:t>
            </a:r>
          </a:p>
          <a:p>
            <a:pPr lvl="2" eaLnBrk="1" hangingPunct="1"/>
            <a:r>
              <a:rPr lang="en-US" dirty="0"/>
              <a:t>Chilling issues (e.g., collection in non-prechilled containers, failure to immediately immerse specimens in ice, use of a “normal,” unrefrigerated centrifuge, etc.)</a:t>
            </a:r>
          </a:p>
          <a:p>
            <a:pPr lvl="2" eaLnBrk="1" hangingPunct="1"/>
            <a:r>
              <a:rPr lang="en-US" dirty="0"/>
              <a:t>Shipment delays</a:t>
            </a:r>
          </a:p>
          <a:p>
            <a:pPr lvl="1" eaLnBrk="1" hangingPunct="1"/>
            <a:r>
              <a:rPr lang="en-US" dirty="0"/>
              <a:t>Biological issues:</a:t>
            </a:r>
          </a:p>
          <a:p>
            <a:pPr lvl="2" eaLnBrk="1" hangingPunct="1"/>
            <a:r>
              <a:rPr lang="en-US" dirty="0"/>
              <a:t>Mast cells produce/release &gt;200 mediators, with blood/urine levels of any given (typically short-half-life!) mediator constantly in flux.</a:t>
            </a:r>
          </a:p>
          <a:p>
            <a:pPr lvl="3" eaLnBrk="1" hangingPunct="1"/>
            <a:r>
              <a:rPr lang="en-US" dirty="0"/>
              <a:t>Only a minority are presently measurable in the </a:t>
            </a:r>
            <a:r>
              <a:rPr lang="en-US" u="sng" dirty="0"/>
              <a:t>clinical</a:t>
            </a:r>
            <a:r>
              <a:rPr lang="en-US" dirty="0"/>
              <a:t> laboratory.</a:t>
            </a:r>
          </a:p>
          <a:p>
            <a:pPr lvl="3" eaLnBrk="1" hangingPunct="1"/>
            <a:r>
              <a:rPr lang="en-US" dirty="0"/>
              <a:t>Only a minority of that minority are relatively specific to the mast cell.</a:t>
            </a:r>
          </a:p>
          <a:p>
            <a:pPr lvl="2" eaLnBrk="1" hangingPunct="1"/>
            <a:r>
              <a:rPr lang="en-US" u="sng" dirty="0"/>
              <a:t>Clearly, what we are measuring is a very poor surrogate for the totality of the signaling chaos in this disease.</a:t>
            </a:r>
          </a:p>
          <a:p>
            <a:pPr lvl="2" eaLnBrk="1" hangingPunct="1"/>
            <a:r>
              <a:rPr lang="en-US" dirty="0"/>
              <a:t>Therefore, the mediators we’re measuring are not necessarily (and, for most of the disease’s symptoms, if you play the odds, probably aren’t) the mediators producing the symptoms.</a:t>
            </a:r>
          </a:p>
          <a:p>
            <a:pPr lvl="2" eaLnBrk="1" hangingPunct="1"/>
            <a:r>
              <a:rPr lang="en-US" dirty="0"/>
              <a:t>And, obviously, if we “miss it” with the first round of testing, that doesn’t even begin to invalidate/refute/negate even a single element of the patient’s history which typically has been shouting “MCAS!” for decades; instead, the challenges of testing need to be acknowledged and repeat testing needs to be pursued.</a:t>
            </a:r>
          </a:p>
          <a:p>
            <a:pPr lvl="2" eaLnBrk="1" hangingPunct="1"/>
            <a:r>
              <a:rPr lang="en-US" dirty="0"/>
              <a:t>Almost all patients whose clinical courses suggest MCAS find diagnostic laboratory evidence within 3 rounds of non-invasive (blood/urine) testing.</a:t>
            </a:r>
          </a:p>
          <a:p>
            <a:pPr lvl="2" eaLnBrk="1" hangingPunct="1"/>
            <a:endParaRPr lang="en-US" dirty="0"/>
          </a:p>
        </p:txBody>
      </p:sp>
    </p:spTree>
    <p:extLst>
      <p:ext uri="{BB962C8B-B14F-4D97-AF65-F5344CB8AC3E}">
        <p14:creationId xmlns:p14="http://schemas.microsoft.com/office/powerpoint/2010/main" val="38434152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457200" y="572922"/>
            <a:ext cx="8229600" cy="1143000"/>
          </a:xfrm>
        </p:spPr>
        <p:txBody>
          <a:bodyPr/>
          <a:lstStyle/>
          <a:p>
            <a:pPr eaLnBrk="1" hangingPunct="1"/>
            <a:r>
              <a:rPr lang="en-US" dirty="0"/>
              <a:t>MCAS: Diagnostic Lab Issues</a:t>
            </a:r>
          </a:p>
        </p:txBody>
      </p:sp>
      <p:sp>
        <p:nvSpPr>
          <p:cNvPr id="82946" name="Content Placeholder 2"/>
          <p:cNvSpPr>
            <a:spLocks noGrp="1"/>
          </p:cNvSpPr>
          <p:nvPr>
            <p:ph idx="1"/>
          </p:nvPr>
        </p:nvSpPr>
        <p:spPr>
          <a:xfrm>
            <a:off x="457200" y="1807779"/>
            <a:ext cx="8516524" cy="4497490"/>
          </a:xfrm>
        </p:spPr>
        <p:txBody>
          <a:bodyPr>
            <a:normAutofit fontScale="85000" lnSpcReduction="20000"/>
          </a:bodyPr>
          <a:lstStyle/>
          <a:p>
            <a:pPr eaLnBrk="1" hangingPunct="1"/>
            <a:r>
              <a:rPr lang="en-US" dirty="0"/>
              <a:t>Increased numbers of mast cells in extracutaneous tissue (and not in patterns reflecting </a:t>
            </a:r>
            <a:r>
              <a:rPr lang="en-US" dirty="0" err="1"/>
              <a:t>mastocytosis</a:t>
            </a:r>
            <a:r>
              <a:rPr lang="en-US" dirty="0"/>
              <a:t> (e.g., spindling, aggregation)) also accepted as laboratory evidence by the “alternative” criteria</a:t>
            </a:r>
          </a:p>
          <a:p>
            <a:pPr lvl="1" eaLnBrk="1" hangingPunct="1"/>
            <a:r>
              <a:rPr lang="en-US" dirty="0"/>
              <a:t>No “gold standard” studies yet defining threshold between normal vs. abnormal mast cell counts in any tissue</a:t>
            </a:r>
          </a:p>
          <a:p>
            <a:pPr lvl="1" eaLnBrk="1" hangingPunct="1"/>
            <a:r>
              <a:rPr lang="en-US" dirty="0"/>
              <a:t>All available studies have significant flaws, mostly with regard to selection of healthy/normal controls</a:t>
            </a:r>
          </a:p>
          <a:p>
            <a:pPr lvl="1" eaLnBrk="1" hangingPunct="1"/>
            <a:r>
              <a:rPr lang="en-US" dirty="0"/>
              <a:t>At present, in my dialogue about this issue with &gt;100 pathologists around the world in the last decade, most feel &gt;20 mast cells per high-power (400x) field is a reasonable threshold in the gastrointestinal and genitourinary tracts</a:t>
            </a:r>
          </a:p>
          <a:p>
            <a:pPr lvl="1" eaLnBrk="1" hangingPunct="1"/>
            <a:r>
              <a:rPr lang="en-US" dirty="0"/>
              <a:t>Why not pursue this (invasive!) testing in more patients?</a:t>
            </a:r>
          </a:p>
          <a:p>
            <a:pPr lvl="2" eaLnBrk="1" hangingPunct="1"/>
            <a:r>
              <a:rPr lang="en-US" dirty="0"/>
              <a:t>It’s invasive! (i.e., likely riskier, more expensive than non-invasive testing)</a:t>
            </a:r>
          </a:p>
          <a:p>
            <a:pPr lvl="2" eaLnBrk="1" hangingPunct="1"/>
            <a:r>
              <a:rPr lang="en-US" dirty="0"/>
              <a:t>We </a:t>
            </a:r>
            <a:r>
              <a:rPr lang="en-US" i="1" dirty="0"/>
              <a:t>do</a:t>
            </a:r>
            <a:r>
              <a:rPr lang="en-US" dirty="0"/>
              <a:t> pursue re-staining for mast cells in old tissues still available</a:t>
            </a:r>
          </a:p>
          <a:p>
            <a:pPr lvl="2" eaLnBrk="1" hangingPunct="1"/>
            <a:r>
              <a:rPr lang="en-US" dirty="0"/>
              <a:t>We </a:t>
            </a:r>
            <a:r>
              <a:rPr lang="en-US" i="1" dirty="0"/>
              <a:t>do</a:t>
            </a:r>
            <a:r>
              <a:rPr lang="en-US" dirty="0"/>
              <a:t> pursue this in patients in whom non-invasive testing repeatedly fails</a:t>
            </a:r>
          </a:p>
        </p:txBody>
      </p:sp>
      <p:sp>
        <p:nvSpPr>
          <p:cNvPr id="4" name="TextBox 3">
            <a:extLst>
              <a:ext uri="{FF2B5EF4-FFF2-40B4-BE49-F238E27FC236}">
                <a16:creationId xmlns:a16="http://schemas.microsoft.com/office/drawing/2014/main" id="{16765C86-31EE-4C11-B782-895FA53B62D5}"/>
              </a:ext>
            </a:extLst>
          </p:cNvPr>
          <p:cNvSpPr txBox="1">
            <a:spLocks noChangeArrowheads="1"/>
          </p:cNvSpPr>
          <p:nvPr/>
        </p:nvSpPr>
        <p:spPr bwMode="auto">
          <a:xfrm>
            <a:off x="9098" y="6193225"/>
            <a:ext cx="9144000" cy="707886"/>
          </a:xfrm>
          <a:prstGeom prst="rect">
            <a:avLst/>
          </a:prstGeom>
          <a:noFill/>
          <a:ln w="9525">
            <a:noFill/>
            <a:miter lim="800000"/>
            <a:headEnd/>
            <a:tailEnd/>
          </a:ln>
        </p:spPr>
        <p:txBody>
          <a:bodyPr>
            <a:spAutoFit/>
          </a:bodyPr>
          <a:lstStyle/>
          <a:p>
            <a:r>
              <a:rPr lang="en-US" sz="1000" dirty="0" err="1">
                <a:latin typeface="Constantia" pitchFamily="18" charset="0"/>
              </a:rPr>
              <a:t>Molderings</a:t>
            </a:r>
            <a:r>
              <a:rPr lang="en-US" sz="1000" dirty="0">
                <a:latin typeface="Constantia" pitchFamily="18" charset="0"/>
              </a:rPr>
              <a:t> G, </a:t>
            </a:r>
            <a:r>
              <a:rPr lang="en-US" sz="1000" i="1" dirty="0">
                <a:latin typeface="Constantia" pitchFamily="18" charset="0"/>
              </a:rPr>
              <a:t>et al.</a:t>
            </a:r>
            <a:r>
              <a:rPr lang="en-US" sz="1000" dirty="0">
                <a:latin typeface="Constantia" pitchFamily="18" charset="0"/>
              </a:rPr>
              <a:t>  Mast cell activation disease: a concise practical guide for diagnostic workup and therapeutic options.  </a:t>
            </a:r>
            <a:r>
              <a:rPr lang="en-US" sz="1000" i="1" dirty="0">
                <a:latin typeface="Constantia" pitchFamily="18" charset="0"/>
              </a:rPr>
              <a:t>J </a:t>
            </a:r>
            <a:r>
              <a:rPr lang="en-US" sz="1000" i="1" dirty="0" err="1">
                <a:latin typeface="Constantia" pitchFamily="18" charset="0"/>
              </a:rPr>
              <a:t>Hematol</a:t>
            </a:r>
            <a:r>
              <a:rPr lang="en-US" sz="1000" i="1" dirty="0">
                <a:latin typeface="Constantia" pitchFamily="18" charset="0"/>
              </a:rPr>
              <a:t> Oncol</a:t>
            </a:r>
            <a:r>
              <a:rPr lang="en-US" sz="1000" dirty="0">
                <a:latin typeface="Constantia" pitchFamily="18" charset="0"/>
              </a:rPr>
              <a:t> 2011;4:10.</a:t>
            </a:r>
          </a:p>
          <a:p>
            <a:r>
              <a:rPr lang="en-US" sz="1000" dirty="0">
                <a:latin typeface="Constantia" pitchFamily="18" charset="0"/>
              </a:rPr>
              <a:t>Afrin LB, </a:t>
            </a:r>
            <a:r>
              <a:rPr lang="en-US" sz="1000" i="1" dirty="0">
                <a:latin typeface="Constantia" pitchFamily="18" charset="0"/>
              </a:rPr>
              <a:t>et al</a:t>
            </a:r>
            <a:r>
              <a:rPr lang="en-US" sz="1000" dirty="0">
                <a:latin typeface="Constantia" pitchFamily="18" charset="0"/>
              </a:rPr>
              <a:t>.   Often seen, rarely recognized: mast cell activation disease – a guide to diagnosis and therapeutic options.  </a:t>
            </a:r>
            <a:r>
              <a:rPr lang="en-US" sz="1000" i="1" dirty="0">
                <a:latin typeface="Constantia" pitchFamily="18" charset="0"/>
              </a:rPr>
              <a:t>Ann Med</a:t>
            </a:r>
            <a:r>
              <a:rPr lang="en-US" sz="1000" dirty="0">
                <a:latin typeface="Constantia" pitchFamily="18" charset="0"/>
              </a:rPr>
              <a:t> 2016;48(3):190-201.</a:t>
            </a:r>
          </a:p>
          <a:p>
            <a:r>
              <a:rPr lang="pt-BR" sz="1000" dirty="0">
                <a:latin typeface="Constantia" pitchFamily="18" charset="0"/>
              </a:rPr>
              <a:t>Molderings GJ </a:t>
            </a:r>
            <a:r>
              <a:rPr lang="pt-BR" sz="1000" i="1" dirty="0">
                <a:latin typeface="Constantia" pitchFamily="18" charset="0"/>
              </a:rPr>
              <a:t>et al</a:t>
            </a:r>
            <a:r>
              <a:rPr lang="pt-BR" sz="1000" dirty="0">
                <a:latin typeface="Constantia" pitchFamily="18" charset="0"/>
              </a:rPr>
              <a:t>. </a:t>
            </a:r>
            <a:r>
              <a:rPr lang="en-US" sz="1000" i="1" dirty="0">
                <a:latin typeface="Constantia" pitchFamily="18" charset="0"/>
              </a:rPr>
              <a:t>F1000Res</a:t>
            </a:r>
            <a:r>
              <a:rPr lang="en-US" sz="1000" dirty="0">
                <a:latin typeface="Constantia" pitchFamily="18" charset="0"/>
              </a:rPr>
              <a:t>. 2017 Oct 26;6:1889. </a:t>
            </a:r>
            <a:r>
              <a:rPr lang="en-US" sz="1000" dirty="0" err="1">
                <a:latin typeface="Constantia" pitchFamily="18" charset="0"/>
              </a:rPr>
              <a:t>doi</a:t>
            </a:r>
            <a:r>
              <a:rPr lang="en-US" sz="1000" dirty="0">
                <a:latin typeface="Constantia" pitchFamily="18" charset="0"/>
              </a:rPr>
              <a:t>: 10.12688/f1000research.12730.1.</a:t>
            </a:r>
          </a:p>
          <a:p>
            <a:r>
              <a:rPr lang="da-DK" sz="1000" dirty="0">
                <a:latin typeface="Constantia" pitchFamily="18" charset="0"/>
              </a:rPr>
              <a:t>Jakate S, </a:t>
            </a:r>
            <a:r>
              <a:rPr lang="da-DK" sz="1000" i="1" dirty="0">
                <a:latin typeface="Constantia" pitchFamily="18" charset="0"/>
              </a:rPr>
              <a:t>et al.</a:t>
            </a:r>
            <a:r>
              <a:rPr lang="da-DK" sz="1000" dirty="0">
                <a:latin typeface="Constantia" pitchFamily="18" charset="0"/>
              </a:rPr>
              <a:t>, </a:t>
            </a:r>
            <a:r>
              <a:rPr lang="en-US" sz="1000" dirty="0" err="1">
                <a:latin typeface="Constantia" pitchFamily="18" charset="0"/>
              </a:rPr>
              <a:t>Mastocytic</a:t>
            </a:r>
            <a:r>
              <a:rPr lang="en-US" sz="1000" dirty="0">
                <a:latin typeface="Constantia" pitchFamily="18" charset="0"/>
              </a:rPr>
              <a:t> enterocolitis: increased mucosal mast cells in chronic intractable diarrhea.  </a:t>
            </a:r>
            <a:r>
              <a:rPr lang="en-US" sz="1000" i="1" dirty="0">
                <a:latin typeface="Constantia" pitchFamily="18" charset="0"/>
              </a:rPr>
              <a:t>Arch </a:t>
            </a:r>
            <a:r>
              <a:rPr lang="en-US" sz="1000" i="1" dirty="0" err="1">
                <a:latin typeface="Constantia" pitchFamily="18" charset="0"/>
              </a:rPr>
              <a:t>Pathol</a:t>
            </a:r>
            <a:r>
              <a:rPr lang="en-US" sz="1000" i="1" dirty="0">
                <a:latin typeface="Constantia" pitchFamily="18" charset="0"/>
              </a:rPr>
              <a:t> Lab Med</a:t>
            </a:r>
            <a:r>
              <a:rPr lang="en-US" sz="1000" dirty="0">
                <a:latin typeface="Constantia" pitchFamily="18" charset="0"/>
              </a:rPr>
              <a:t> 2006 Mar;130(3):362-7.</a:t>
            </a:r>
          </a:p>
        </p:txBody>
      </p:sp>
    </p:spTree>
    <p:extLst>
      <p:ext uri="{BB962C8B-B14F-4D97-AF65-F5344CB8AC3E}">
        <p14:creationId xmlns:p14="http://schemas.microsoft.com/office/powerpoint/2010/main" val="25074874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457200" y="381851"/>
            <a:ext cx="8229600" cy="1143000"/>
          </a:xfrm>
        </p:spPr>
        <p:txBody>
          <a:bodyPr/>
          <a:lstStyle/>
          <a:p>
            <a:pPr eaLnBrk="1" hangingPunct="1"/>
            <a:r>
              <a:rPr lang="en-US" dirty="0"/>
              <a:t>MCAS: Prognosis</a:t>
            </a:r>
          </a:p>
        </p:txBody>
      </p:sp>
      <p:sp>
        <p:nvSpPr>
          <p:cNvPr id="82946" name="Content Placeholder 2"/>
          <p:cNvSpPr>
            <a:spLocks noGrp="1"/>
          </p:cNvSpPr>
          <p:nvPr>
            <p:ph idx="1"/>
          </p:nvPr>
        </p:nvSpPr>
        <p:spPr>
          <a:xfrm>
            <a:off x="457200" y="1610437"/>
            <a:ext cx="8559800" cy="4714164"/>
          </a:xfrm>
        </p:spPr>
        <p:txBody>
          <a:bodyPr>
            <a:normAutofit fontScale="85000" lnSpcReduction="10000"/>
          </a:bodyPr>
          <a:lstStyle/>
          <a:p>
            <a:pPr eaLnBrk="1" hangingPunct="1"/>
            <a:r>
              <a:rPr lang="en-US" dirty="0"/>
              <a:t>No epidemiologic studies of prognosis yet</a:t>
            </a:r>
          </a:p>
          <a:p>
            <a:pPr eaLnBrk="1" hangingPunct="1"/>
            <a:r>
              <a:rPr lang="en-US" dirty="0"/>
              <a:t>Present gestalt impression:</a:t>
            </a:r>
          </a:p>
          <a:p>
            <a:pPr lvl="1" eaLnBrk="1" hangingPunct="1"/>
            <a:r>
              <a:rPr lang="en-US" dirty="0"/>
              <a:t>After the first three years, survival curves parallel the general population (similar to indolent systemic </a:t>
            </a:r>
            <a:r>
              <a:rPr lang="en-US" dirty="0" err="1"/>
              <a:t>mastocytosis</a:t>
            </a:r>
            <a:r>
              <a:rPr lang="en-US" dirty="0"/>
              <a:t> (ISM))</a:t>
            </a:r>
          </a:p>
          <a:p>
            <a:pPr eaLnBrk="1" hangingPunct="1"/>
            <a:r>
              <a:rPr lang="en-US" dirty="0"/>
              <a:t>So, like allergic diseases and ISM, reduced survival is a relatively small problem in MCAS, and instead most suffer reduced quality of life (anywhere from mild to severe, variable over time) until the disease is accurately diagnosed and effectively controlled</a:t>
            </a:r>
          </a:p>
          <a:p>
            <a:pPr eaLnBrk="1" hangingPunct="1"/>
            <a:r>
              <a:rPr lang="en-US" dirty="0"/>
              <a:t>Many therapies (targeting many receptors and pathways) found helpful in various MCAD/MCAS patients</a:t>
            </a:r>
          </a:p>
          <a:p>
            <a:pPr lvl="1" eaLnBrk="1" hangingPunct="1"/>
            <a:r>
              <a:rPr lang="en-US" dirty="0"/>
              <a:t>Most cytotoxic chemotherapy quite unlikely to help MCAS</a:t>
            </a:r>
          </a:p>
          <a:p>
            <a:pPr eaLnBrk="1" hangingPunct="1"/>
            <a:r>
              <a:rPr lang="en-US" dirty="0"/>
              <a:t>Most MCAS pts eventually identify a significantly helpful regimen…</a:t>
            </a:r>
          </a:p>
          <a:p>
            <a:pPr lvl="1" eaLnBrk="1" hangingPunct="1"/>
            <a:r>
              <a:rPr lang="en-US" dirty="0">
                <a:solidFill>
                  <a:srgbClr val="FF0000"/>
                </a:solidFill>
              </a:rPr>
              <a:t>…and given they’ll likely live a normal lifespan, the improved quality of life they can achieve – </a:t>
            </a:r>
            <a:r>
              <a:rPr lang="en-US" u="sng" dirty="0">
                <a:solidFill>
                  <a:srgbClr val="FF0000"/>
                </a:solidFill>
              </a:rPr>
              <a:t>once correctly diagnosed</a:t>
            </a:r>
            <a:r>
              <a:rPr lang="en-US" dirty="0">
                <a:solidFill>
                  <a:srgbClr val="FF0000"/>
                </a:solidFill>
              </a:rPr>
              <a:t> – is important!</a:t>
            </a:r>
          </a:p>
        </p:txBody>
      </p:sp>
      <p:sp>
        <p:nvSpPr>
          <p:cNvPr id="82947" name="TextBox 4"/>
          <p:cNvSpPr txBox="1">
            <a:spLocks noChangeArrowheads="1"/>
          </p:cNvSpPr>
          <p:nvPr/>
        </p:nvSpPr>
        <p:spPr bwMode="auto">
          <a:xfrm>
            <a:off x="127000" y="6312578"/>
            <a:ext cx="9017000" cy="553998"/>
          </a:xfrm>
          <a:prstGeom prst="rect">
            <a:avLst/>
          </a:prstGeom>
          <a:noFill/>
          <a:ln w="9525">
            <a:noFill/>
            <a:miter lim="800000"/>
            <a:headEnd/>
            <a:tailEnd/>
          </a:ln>
        </p:spPr>
        <p:txBody>
          <a:bodyPr>
            <a:spAutoFit/>
          </a:bodyPr>
          <a:lstStyle/>
          <a:p>
            <a:r>
              <a:rPr lang="en-US" sz="1000" dirty="0">
                <a:latin typeface="Constantia" pitchFamily="18" charset="0"/>
              </a:rPr>
              <a:t>Roberts LJ, Anthony LB, Oates JA.  “Disorders of Vasodilator Hormones: Carcinoid Syndrome and </a:t>
            </a:r>
            <a:r>
              <a:rPr lang="en-US" sz="1000" dirty="0" err="1">
                <a:latin typeface="Constantia" pitchFamily="18" charset="0"/>
              </a:rPr>
              <a:t>Mastocytosis</a:t>
            </a:r>
            <a:r>
              <a:rPr lang="en-US" sz="1000" dirty="0">
                <a:latin typeface="Constantia" pitchFamily="18" charset="0"/>
              </a:rPr>
              <a:t>” in Wilson JD, Foster DW, </a:t>
            </a:r>
            <a:r>
              <a:rPr lang="en-US" sz="1000" dirty="0" err="1">
                <a:latin typeface="Constantia" pitchFamily="18" charset="0"/>
              </a:rPr>
              <a:t>Kronenberg</a:t>
            </a:r>
            <a:r>
              <a:rPr lang="en-US" sz="1000" dirty="0">
                <a:latin typeface="Constantia" pitchFamily="18" charset="0"/>
              </a:rPr>
              <a:t> HM, </a:t>
            </a:r>
            <a:r>
              <a:rPr lang="en-US" sz="1000" i="1" dirty="0">
                <a:latin typeface="Constantia" pitchFamily="18" charset="0"/>
              </a:rPr>
              <a:t>et al., eds.</a:t>
            </a:r>
            <a:r>
              <a:rPr lang="en-US" sz="1000" dirty="0">
                <a:latin typeface="Constantia" pitchFamily="18" charset="0"/>
              </a:rPr>
              <a:t>, </a:t>
            </a:r>
            <a:r>
              <a:rPr lang="en-US" sz="1000" i="1" dirty="0">
                <a:latin typeface="Constantia" pitchFamily="18" charset="0"/>
              </a:rPr>
              <a:t>Williams Textbook of Endocrinology, 9th ed.</a:t>
            </a:r>
            <a:r>
              <a:rPr lang="en-US" sz="1000" dirty="0">
                <a:latin typeface="Constantia" pitchFamily="18" charset="0"/>
              </a:rPr>
              <a:t>, 1998, W. B. Saunders Company, Philadelphia, pp. 1718-1732.</a:t>
            </a:r>
          </a:p>
          <a:p>
            <a:r>
              <a:rPr lang="en-US" sz="1000" dirty="0">
                <a:latin typeface="Constantia" pitchFamily="18" charset="0"/>
              </a:rPr>
              <a:t>Lim K-H, </a:t>
            </a:r>
            <a:r>
              <a:rPr lang="en-US" sz="1000" i="1" dirty="0">
                <a:latin typeface="Constantia" pitchFamily="18" charset="0"/>
              </a:rPr>
              <a:t>et al.</a:t>
            </a:r>
            <a:r>
              <a:rPr lang="en-US" sz="1000" dirty="0">
                <a:latin typeface="Constantia" pitchFamily="18" charset="0"/>
              </a:rPr>
              <a:t>  Systemic </a:t>
            </a:r>
            <a:r>
              <a:rPr lang="en-US" sz="1000" dirty="0" err="1">
                <a:latin typeface="Constantia" pitchFamily="18" charset="0"/>
              </a:rPr>
              <a:t>mastocytosis</a:t>
            </a:r>
            <a:r>
              <a:rPr lang="en-US" sz="1000" dirty="0">
                <a:latin typeface="Constantia" pitchFamily="18" charset="0"/>
              </a:rPr>
              <a:t> in 342 consecutive adults: survival studies and prognostic factors.  </a:t>
            </a:r>
            <a:r>
              <a:rPr lang="en-US" sz="1000" i="1" dirty="0">
                <a:latin typeface="Constantia" pitchFamily="18" charset="0"/>
              </a:rPr>
              <a:t>Blood</a:t>
            </a:r>
            <a:r>
              <a:rPr lang="en-US" sz="1000" dirty="0">
                <a:latin typeface="Constantia" pitchFamily="18" charset="0"/>
              </a:rPr>
              <a:t> 2009;113:5727-5736.</a:t>
            </a:r>
          </a:p>
        </p:txBody>
      </p:sp>
    </p:spTree>
    <p:extLst>
      <p:ext uri="{BB962C8B-B14F-4D97-AF65-F5344CB8AC3E}">
        <p14:creationId xmlns:p14="http://schemas.microsoft.com/office/powerpoint/2010/main" val="26877238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457200" y="498124"/>
            <a:ext cx="8229600" cy="1255400"/>
          </a:xfrm>
        </p:spPr>
        <p:txBody>
          <a:bodyPr/>
          <a:lstStyle/>
          <a:p>
            <a:pPr eaLnBrk="1" hangingPunct="1"/>
            <a:r>
              <a:rPr lang="en-US" dirty="0"/>
              <a:t>MCAS: Treatment</a:t>
            </a:r>
          </a:p>
        </p:txBody>
      </p:sp>
      <p:sp>
        <p:nvSpPr>
          <p:cNvPr id="74754" name="Content Placeholder 2"/>
          <p:cNvSpPr>
            <a:spLocks noGrp="1"/>
          </p:cNvSpPr>
          <p:nvPr>
            <p:ph idx="1"/>
          </p:nvPr>
        </p:nvSpPr>
        <p:spPr>
          <a:xfrm>
            <a:off x="457199" y="1959015"/>
            <a:ext cx="8583434" cy="5061973"/>
          </a:xfrm>
        </p:spPr>
        <p:txBody>
          <a:bodyPr>
            <a:normAutofit/>
          </a:bodyPr>
          <a:lstStyle/>
          <a:p>
            <a:pPr eaLnBrk="1" hangingPunct="1"/>
            <a:r>
              <a:rPr lang="en-US" dirty="0"/>
              <a:t>2019: Largely as for indolent </a:t>
            </a:r>
            <a:r>
              <a:rPr lang="en-US" dirty="0" err="1"/>
              <a:t>mastocytosis</a:t>
            </a:r>
            <a:endParaRPr lang="en-US" dirty="0"/>
          </a:p>
          <a:p>
            <a:pPr lvl="1" eaLnBrk="1" hangingPunct="1"/>
            <a:r>
              <a:rPr lang="en-US" dirty="0"/>
              <a:t>Identify and avoid triggers</a:t>
            </a:r>
          </a:p>
          <a:p>
            <a:pPr lvl="1" eaLnBrk="1" hangingPunct="1"/>
            <a:r>
              <a:rPr lang="en-US" dirty="0"/>
              <a:t>Inhibit mediator production</a:t>
            </a:r>
          </a:p>
          <a:p>
            <a:pPr lvl="1" eaLnBrk="1" hangingPunct="1"/>
            <a:r>
              <a:rPr lang="en-US" dirty="0"/>
              <a:t>Inhibit mediator release</a:t>
            </a:r>
          </a:p>
          <a:p>
            <a:pPr lvl="1" eaLnBrk="1" hangingPunct="1"/>
            <a:r>
              <a:rPr lang="en-US" dirty="0"/>
              <a:t>Block actions of released mediators</a:t>
            </a:r>
          </a:p>
          <a:p>
            <a:pPr lvl="1" eaLnBrk="1" hangingPunct="1"/>
            <a:r>
              <a:rPr lang="en-US" dirty="0"/>
              <a:t>Cytotoxic and cellular therapy only for aggressive SM, MCL</a:t>
            </a:r>
          </a:p>
          <a:p>
            <a:pPr lvl="1" eaLnBrk="1" hangingPunct="1"/>
            <a:r>
              <a:rPr lang="en-US" dirty="0"/>
              <a:t>Secondary issues and comorbidities</a:t>
            </a:r>
          </a:p>
        </p:txBody>
      </p:sp>
    </p:spTree>
    <p:extLst>
      <p:ext uri="{BB962C8B-B14F-4D97-AF65-F5344CB8AC3E}">
        <p14:creationId xmlns:p14="http://schemas.microsoft.com/office/powerpoint/2010/main" val="22772923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457200" y="402712"/>
            <a:ext cx="8229600" cy="1255400"/>
          </a:xfrm>
        </p:spPr>
        <p:txBody>
          <a:bodyPr/>
          <a:lstStyle/>
          <a:p>
            <a:pPr eaLnBrk="1" hangingPunct="1"/>
            <a:r>
              <a:rPr lang="en-US"/>
              <a:t>MCAS: Treatment</a:t>
            </a:r>
          </a:p>
        </p:txBody>
      </p:sp>
      <p:sp>
        <p:nvSpPr>
          <p:cNvPr id="74754" name="Content Placeholder 2"/>
          <p:cNvSpPr>
            <a:spLocks noGrp="1"/>
          </p:cNvSpPr>
          <p:nvPr>
            <p:ph idx="1"/>
          </p:nvPr>
        </p:nvSpPr>
        <p:spPr>
          <a:xfrm>
            <a:off x="457199" y="1633024"/>
            <a:ext cx="8583434" cy="5061973"/>
          </a:xfrm>
        </p:spPr>
        <p:txBody>
          <a:bodyPr>
            <a:normAutofit fontScale="92500"/>
          </a:bodyPr>
          <a:lstStyle/>
          <a:p>
            <a:pPr eaLnBrk="1" hangingPunct="1"/>
            <a:r>
              <a:rPr lang="en-US" dirty="0"/>
              <a:t>2019: Largely as for indolent </a:t>
            </a:r>
            <a:r>
              <a:rPr lang="en-US" dirty="0" err="1"/>
              <a:t>mastocytosis</a:t>
            </a:r>
            <a:endParaRPr lang="en-US" dirty="0"/>
          </a:p>
          <a:p>
            <a:pPr lvl="1" eaLnBrk="1" hangingPunct="1"/>
            <a:r>
              <a:rPr lang="en-US" b="1" dirty="0"/>
              <a:t>Identify and avoid triggers, both antigenic (environmental, dietary, medication, etc.) and physical</a:t>
            </a:r>
          </a:p>
          <a:p>
            <a:pPr lvl="2" eaLnBrk="1" hangingPunct="1"/>
            <a:r>
              <a:rPr lang="en-US" dirty="0"/>
              <a:t>Or try desensitization therapy if feasible</a:t>
            </a:r>
          </a:p>
          <a:p>
            <a:pPr lvl="2" eaLnBrk="1" hangingPunct="1"/>
            <a:r>
              <a:rPr lang="en-US" dirty="0"/>
              <a:t>Be aware: medication excipients often are prominent triggers</a:t>
            </a:r>
          </a:p>
          <a:p>
            <a:pPr lvl="3" eaLnBrk="1" hangingPunct="1"/>
            <a:r>
              <a:rPr lang="en-US" dirty="0"/>
              <a:t>Trying alternative (commercial or compounded) formulations often necessary</a:t>
            </a:r>
          </a:p>
          <a:p>
            <a:pPr lvl="2" eaLnBrk="1" hangingPunct="1"/>
            <a:r>
              <a:rPr lang="en-US" dirty="0"/>
              <a:t>Low-histamine diets, diamine oxidase supplementation</a:t>
            </a:r>
          </a:p>
          <a:p>
            <a:pPr lvl="1" eaLnBrk="1" hangingPunct="1"/>
            <a:r>
              <a:rPr lang="en-US" dirty="0"/>
              <a:t>Inhibit mediator production</a:t>
            </a:r>
          </a:p>
          <a:p>
            <a:pPr lvl="1" eaLnBrk="1" hangingPunct="1"/>
            <a:r>
              <a:rPr lang="en-US" dirty="0"/>
              <a:t>Inhibit mediator release</a:t>
            </a:r>
          </a:p>
          <a:p>
            <a:pPr lvl="1" eaLnBrk="1" hangingPunct="1"/>
            <a:r>
              <a:rPr lang="en-US" dirty="0"/>
              <a:t>Block actions of released mediators</a:t>
            </a:r>
          </a:p>
          <a:p>
            <a:pPr lvl="1" eaLnBrk="1" hangingPunct="1"/>
            <a:r>
              <a:rPr lang="en-US" dirty="0"/>
              <a:t>Cytotoxic and cellular therapy only for aggressive SM, MCL</a:t>
            </a:r>
          </a:p>
          <a:p>
            <a:pPr lvl="1" eaLnBrk="1" hangingPunct="1"/>
            <a:r>
              <a:rPr lang="en-US" dirty="0"/>
              <a:t>Secondary issues and comorbidities</a:t>
            </a:r>
          </a:p>
        </p:txBody>
      </p:sp>
    </p:spTree>
    <p:extLst>
      <p:ext uri="{BB962C8B-B14F-4D97-AF65-F5344CB8AC3E}">
        <p14:creationId xmlns:p14="http://schemas.microsoft.com/office/powerpoint/2010/main" val="10409233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pPr eaLnBrk="1" hangingPunct="1"/>
            <a:r>
              <a:rPr lang="en-US"/>
              <a:t>MCAS: Treatment</a:t>
            </a:r>
          </a:p>
        </p:txBody>
      </p:sp>
      <p:sp>
        <p:nvSpPr>
          <p:cNvPr id="75778" name="Content Placeholder 2"/>
          <p:cNvSpPr>
            <a:spLocks noGrp="1"/>
          </p:cNvSpPr>
          <p:nvPr>
            <p:ph idx="1"/>
          </p:nvPr>
        </p:nvSpPr>
        <p:spPr>
          <a:xfrm>
            <a:off x="457200" y="1930724"/>
            <a:ext cx="8602462" cy="4389437"/>
          </a:xfrm>
        </p:spPr>
        <p:txBody>
          <a:bodyPr>
            <a:normAutofit fontScale="92500" lnSpcReduction="10000"/>
          </a:bodyPr>
          <a:lstStyle/>
          <a:p>
            <a:pPr eaLnBrk="1" hangingPunct="1"/>
            <a:r>
              <a:rPr lang="en-US" dirty="0"/>
              <a:t>2019: Largely as for indolent </a:t>
            </a:r>
            <a:r>
              <a:rPr lang="en-US" dirty="0" err="1"/>
              <a:t>mastocytosis</a:t>
            </a:r>
            <a:endParaRPr lang="en-US" dirty="0"/>
          </a:p>
          <a:p>
            <a:pPr lvl="1" eaLnBrk="1" hangingPunct="1"/>
            <a:r>
              <a:rPr lang="en-US" dirty="0"/>
              <a:t>Identify and avoid triggers </a:t>
            </a:r>
          </a:p>
          <a:p>
            <a:pPr lvl="1" eaLnBrk="1" hangingPunct="1"/>
            <a:r>
              <a:rPr lang="en-US" b="1" dirty="0"/>
              <a:t>Inhibition of mediator production</a:t>
            </a:r>
          </a:p>
          <a:p>
            <a:pPr lvl="2" eaLnBrk="1" hangingPunct="1"/>
            <a:r>
              <a:rPr lang="en-US" dirty="0"/>
              <a:t>Steroids (long-term issues), NSAIDs (pharmacologic or “natural”)</a:t>
            </a:r>
          </a:p>
          <a:p>
            <a:pPr lvl="2" eaLnBrk="1" hangingPunct="1"/>
            <a:r>
              <a:rPr lang="en-US" dirty="0"/>
              <a:t>Vitamin C</a:t>
            </a:r>
          </a:p>
          <a:p>
            <a:pPr lvl="2" eaLnBrk="1" hangingPunct="1"/>
            <a:r>
              <a:rPr lang="en-US" dirty="0"/>
              <a:t>Flavonoids</a:t>
            </a:r>
          </a:p>
          <a:p>
            <a:pPr lvl="2" eaLnBrk="1" hangingPunct="1"/>
            <a:r>
              <a:rPr lang="en-US" dirty="0"/>
              <a:t>Possibly also hydroxyurea (or even </a:t>
            </a:r>
            <a:r>
              <a:rPr lang="en-US" dirty="0" err="1"/>
              <a:t>IMiDs</a:t>
            </a:r>
            <a:r>
              <a:rPr lang="en-US" dirty="0"/>
              <a:t>?)</a:t>
            </a:r>
          </a:p>
          <a:p>
            <a:pPr lvl="1" eaLnBrk="1" hangingPunct="1"/>
            <a:r>
              <a:rPr lang="en-US" dirty="0"/>
              <a:t>Inhibition of mediator release (stabilization)</a:t>
            </a:r>
          </a:p>
          <a:p>
            <a:pPr lvl="1" eaLnBrk="1" hangingPunct="1"/>
            <a:r>
              <a:rPr lang="en-US" dirty="0"/>
              <a:t>Blockade of released mediators</a:t>
            </a:r>
          </a:p>
          <a:p>
            <a:pPr lvl="1" eaLnBrk="1" hangingPunct="1"/>
            <a:r>
              <a:rPr lang="en-US" dirty="0"/>
              <a:t>Rarely (if ever): Cytotoxic therapy</a:t>
            </a:r>
          </a:p>
          <a:p>
            <a:pPr lvl="1" eaLnBrk="1" hangingPunct="1"/>
            <a:r>
              <a:rPr lang="en-US" dirty="0"/>
              <a:t>Hypothetical: Cellular therapy</a:t>
            </a:r>
          </a:p>
          <a:p>
            <a:pPr lvl="1" eaLnBrk="1" hangingPunct="1"/>
            <a:r>
              <a:rPr lang="en-US" dirty="0"/>
              <a:t>Secondary issues and comorbidities</a:t>
            </a:r>
          </a:p>
        </p:txBody>
      </p:sp>
    </p:spTree>
    <p:extLst>
      <p:ext uri="{BB962C8B-B14F-4D97-AF65-F5344CB8AC3E}">
        <p14:creationId xmlns:p14="http://schemas.microsoft.com/office/powerpoint/2010/main" val="3610362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a:xfrm>
            <a:off x="457200" y="429567"/>
            <a:ext cx="8229600" cy="878741"/>
          </a:xfrm>
        </p:spPr>
        <p:txBody>
          <a:bodyPr/>
          <a:lstStyle/>
          <a:p>
            <a:pPr eaLnBrk="1" hangingPunct="1"/>
            <a:r>
              <a:rPr lang="en-US"/>
              <a:t>MCAS: Treatment</a:t>
            </a:r>
          </a:p>
        </p:txBody>
      </p:sp>
      <p:sp>
        <p:nvSpPr>
          <p:cNvPr id="76802" name="Content Placeholder 2"/>
          <p:cNvSpPr>
            <a:spLocks noGrp="1"/>
          </p:cNvSpPr>
          <p:nvPr>
            <p:ph idx="1"/>
          </p:nvPr>
        </p:nvSpPr>
        <p:spPr>
          <a:xfrm>
            <a:off x="457200" y="1427426"/>
            <a:ext cx="8229600" cy="5356592"/>
          </a:xfrm>
        </p:spPr>
        <p:txBody>
          <a:bodyPr/>
          <a:lstStyle/>
          <a:p>
            <a:pPr eaLnBrk="1" hangingPunct="1">
              <a:lnSpc>
                <a:spcPct val="80000"/>
              </a:lnSpc>
            </a:pPr>
            <a:r>
              <a:rPr lang="en-US" sz="2200" dirty="0"/>
              <a:t>2019: Largely as for indolent </a:t>
            </a:r>
            <a:r>
              <a:rPr lang="en-US" sz="2200" dirty="0" err="1"/>
              <a:t>mastocytosis</a:t>
            </a:r>
            <a:endParaRPr lang="en-US" sz="2200" dirty="0"/>
          </a:p>
          <a:p>
            <a:pPr lvl="1" eaLnBrk="1" hangingPunct="1">
              <a:lnSpc>
                <a:spcPct val="80000"/>
              </a:lnSpc>
            </a:pPr>
            <a:r>
              <a:rPr lang="en-US" sz="2000" dirty="0"/>
              <a:t>Identify and avoid triggers </a:t>
            </a:r>
          </a:p>
          <a:p>
            <a:pPr lvl="1" eaLnBrk="1" hangingPunct="1">
              <a:lnSpc>
                <a:spcPct val="80000"/>
              </a:lnSpc>
            </a:pPr>
            <a:r>
              <a:rPr lang="en-US" sz="2000" dirty="0"/>
              <a:t>Inhibition of mediator production</a:t>
            </a:r>
          </a:p>
          <a:p>
            <a:pPr lvl="1" eaLnBrk="1" hangingPunct="1">
              <a:lnSpc>
                <a:spcPct val="80000"/>
              </a:lnSpc>
            </a:pPr>
            <a:r>
              <a:rPr lang="en-US" sz="2000" b="1" dirty="0"/>
              <a:t>Inhibition of mediator release (stabilization)</a:t>
            </a:r>
          </a:p>
          <a:p>
            <a:pPr lvl="2" eaLnBrk="1" hangingPunct="1">
              <a:lnSpc>
                <a:spcPct val="80000"/>
              </a:lnSpc>
            </a:pPr>
            <a:r>
              <a:rPr lang="en-US" sz="1800" dirty="0" err="1"/>
              <a:t>Cromolyn</a:t>
            </a:r>
            <a:r>
              <a:rPr lang="en-US" sz="1800" dirty="0"/>
              <a:t> (oral and/or inhaled – non-absorbed)</a:t>
            </a:r>
          </a:p>
          <a:p>
            <a:pPr lvl="3" eaLnBrk="1" hangingPunct="1">
              <a:lnSpc>
                <a:spcPct val="80000"/>
              </a:lnSpc>
            </a:pPr>
            <a:r>
              <a:rPr lang="en-US" sz="1700" dirty="0"/>
              <a:t>Can trigger flares 1</a:t>
            </a:r>
            <a:r>
              <a:rPr lang="en-US" sz="1700" baseline="30000" dirty="0"/>
              <a:t>st</a:t>
            </a:r>
            <a:r>
              <a:rPr lang="en-US" sz="1700" dirty="0"/>
              <a:t> few days; </a:t>
            </a:r>
            <a:r>
              <a:rPr lang="en-US" sz="1700" dirty="0" err="1"/>
              <a:t>tachyphylaxis</a:t>
            </a:r>
            <a:r>
              <a:rPr lang="en-US" sz="1700" dirty="0"/>
              <a:t> can abrogate efficacy</a:t>
            </a:r>
          </a:p>
          <a:p>
            <a:pPr lvl="2" eaLnBrk="1" hangingPunct="1">
              <a:lnSpc>
                <a:spcPct val="80000"/>
              </a:lnSpc>
            </a:pPr>
            <a:r>
              <a:rPr lang="en-US" sz="1800" dirty="0" err="1"/>
              <a:t>Pentosan</a:t>
            </a:r>
            <a:r>
              <a:rPr lang="en-US" sz="1800" dirty="0"/>
              <a:t> (especially for interstitial cystitis)</a:t>
            </a:r>
          </a:p>
          <a:p>
            <a:pPr lvl="2" eaLnBrk="1" hangingPunct="1">
              <a:lnSpc>
                <a:spcPct val="80000"/>
              </a:lnSpc>
            </a:pPr>
            <a:r>
              <a:rPr lang="en-US" sz="1800" dirty="0"/>
              <a:t>Tyrosine kinase inhibitors</a:t>
            </a:r>
          </a:p>
          <a:p>
            <a:pPr lvl="2" eaLnBrk="1" hangingPunct="1">
              <a:lnSpc>
                <a:spcPct val="80000"/>
              </a:lnSpc>
            </a:pPr>
            <a:r>
              <a:rPr lang="en-US" sz="1800" dirty="0"/>
              <a:t>Interferon (&amp; </a:t>
            </a:r>
            <a:r>
              <a:rPr lang="en-US" sz="1800" dirty="0" err="1"/>
              <a:t>pegylated</a:t>
            </a:r>
            <a:r>
              <a:rPr lang="en-US" sz="1800" dirty="0"/>
              <a:t> form?)</a:t>
            </a:r>
          </a:p>
          <a:p>
            <a:pPr lvl="2" eaLnBrk="1" hangingPunct="1">
              <a:lnSpc>
                <a:spcPct val="80000"/>
              </a:lnSpc>
            </a:pPr>
            <a:r>
              <a:rPr lang="en-US" sz="1800" dirty="0" err="1"/>
              <a:t>Omalizumab</a:t>
            </a:r>
            <a:r>
              <a:rPr lang="en-US" sz="1800" dirty="0"/>
              <a:t> (anti-</a:t>
            </a:r>
            <a:r>
              <a:rPr lang="en-US" sz="1800" dirty="0" err="1"/>
              <a:t>IgE</a:t>
            </a:r>
            <a:r>
              <a:rPr lang="en-US" sz="1800" dirty="0"/>
              <a:t>)</a:t>
            </a:r>
          </a:p>
          <a:p>
            <a:pPr lvl="2" eaLnBrk="1" hangingPunct="1">
              <a:lnSpc>
                <a:spcPct val="80000"/>
              </a:lnSpc>
            </a:pPr>
            <a:r>
              <a:rPr lang="en-US" sz="1800" dirty="0"/>
              <a:t>Azathioprine, other </a:t>
            </a:r>
            <a:r>
              <a:rPr lang="en-US" sz="1800" dirty="0" err="1"/>
              <a:t>immunosupp</a:t>
            </a:r>
            <a:r>
              <a:rPr lang="en-US" sz="1800" dirty="0"/>
              <a:t>.</a:t>
            </a:r>
          </a:p>
          <a:p>
            <a:pPr lvl="2" eaLnBrk="1" hangingPunct="1">
              <a:lnSpc>
                <a:spcPct val="80000"/>
              </a:lnSpc>
            </a:pPr>
            <a:r>
              <a:rPr lang="en-US" sz="1800" dirty="0"/>
              <a:t>JAK and </a:t>
            </a:r>
            <a:r>
              <a:rPr lang="en-US" sz="1800" dirty="0" err="1"/>
              <a:t>mTOR</a:t>
            </a:r>
            <a:r>
              <a:rPr lang="en-US" sz="1800" dirty="0"/>
              <a:t> inhibitors?</a:t>
            </a:r>
          </a:p>
          <a:p>
            <a:pPr lvl="2" eaLnBrk="1" hangingPunct="1">
              <a:lnSpc>
                <a:spcPct val="80000"/>
              </a:lnSpc>
            </a:pPr>
            <a:r>
              <a:rPr lang="en-US" sz="1800" dirty="0"/>
              <a:t>Benzodiazepines and </a:t>
            </a:r>
            <a:r>
              <a:rPr lang="en-US" sz="1800" dirty="0" err="1"/>
              <a:t>imidazopyridines</a:t>
            </a:r>
            <a:r>
              <a:rPr lang="en-US" sz="1800" dirty="0"/>
              <a:t>; cannabinoids; naltrexone</a:t>
            </a:r>
          </a:p>
          <a:p>
            <a:pPr lvl="3" eaLnBrk="1" hangingPunct="1">
              <a:lnSpc>
                <a:spcPct val="80000"/>
              </a:lnSpc>
            </a:pPr>
            <a:r>
              <a:rPr lang="en-US" sz="1700" dirty="0"/>
              <a:t>e.g., lorazepam, clonazepam, </a:t>
            </a:r>
            <a:r>
              <a:rPr lang="en-US" sz="1700" dirty="0" err="1"/>
              <a:t>flunitrazepam</a:t>
            </a:r>
            <a:r>
              <a:rPr lang="en-US" sz="1700" dirty="0"/>
              <a:t>, zolpidem; </a:t>
            </a:r>
            <a:r>
              <a:rPr lang="en-US" sz="1700" dirty="0" err="1"/>
              <a:t>cannabidiol</a:t>
            </a:r>
            <a:endParaRPr lang="en-US" sz="1700" dirty="0"/>
          </a:p>
          <a:p>
            <a:pPr lvl="1" eaLnBrk="1" hangingPunct="1">
              <a:lnSpc>
                <a:spcPct val="80000"/>
              </a:lnSpc>
            </a:pPr>
            <a:r>
              <a:rPr lang="en-US" sz="2000" dirty="0"/>
              <a:t>Blockade of released mediators</a:t>
            </a:r>
          </a:p>
          <a:p>
            <a:pPr lvl="1" eaLnBrk="1" hangingPunct="1">
              <a:lnSpc>
                <a:spcPct val="80000"/>
              </a:lnSpc>
            </a:pPr>
            <a:r>
              <a:rPr lang="en-US" sz="2000" dirty="0"/>
              <a:t>Rarely (if ever): Cytotoxic therapy</a:t>
            </a:r>
          </a:p>
          <a:p>
            <a:pPr lvl="1" eaLnBrk="1" hangingPunct="1">
              <a:lnSpc>
                <a:spcPct val="80000"/>
              </a:lnSpc>
            </a:pPr>
            <a:r>
              <a:rPr lang="en-US" sz="2000" dirty="0"/>
              <a:t>Hypothetical: Cellular therapy</a:t>
            </a:r>
          </a:p>
          <a:p>
            <a:pPr lvl="1" eaLnBrk="1" hangingPunct="1">
              <a:lnSpc>
                <a:spcPct val="80000"/>
              </a:lnSpc>
            </a:pPr>
            <a:r>
              <a:rPr lang="en-US" sz="2000" dirty="0"/>
              <a:t>Secondary issues and comorbidities</a:t>
            </a:r>
          </a:p>
        </p:txBody>
      </p:sp>
      <p:sp>
        <p:nvSpPr>
          <p:cNvPr id="76803" name="Line Callout 2 6"/>
          <p:cNvSpPr>
            <a:spLocks/>
          </p:cNvSpPr>
          <p:nvPr/>
        </p:nvSpPr>
        <p:spPr bwMode="auto">
          <a:xfrm>
            <a:off x="4905436" y="3554738"/>
            <a:ext cx="4054475" cy="1306697"/>
          </a:xfrm>
          <a:prstGeom prst="borderCallout2">
            <a:avLst>
              <a:gd name="adj1" fmla="val 10375"/>
              <a:gd name="adj2" fmla="val 47"/>
              <a:gd name="adj3" fmla="val 10375"/>
              <a:gd name="adj4" fmla="val -10338"/>
              <a:gd name="adj5" fmla="val 3107"/>
              <a:gd name="adj6" fmla="val -20556"/>
            </a:avLst>
          </a:prstGeom>
          <a:solidFill>
            <a:schemeClr val="accent1"/>
          </a:solidFill>
          <a:ln w="25400" algn="ctr">
            <a:solidFill>
              <a:srgbClr val="085091"/>
            </a:solidFill>
            <a:miter lim="800000"/>
            <a:headEnd/>
            <a:tailEnd/>
          </a:ln>
        </p:spPr>
        <p:txBody>
          <a:bodyPr anchor="ctr"/>
          <a:lstStyle/>
          <a:p>
            <a:r>
              <a:rPr lang="en-US" sz="1400" dirty="0">
                <a:solidFill>
                  <a:srgbClr val="FFFFFF"/>
                </a:solidFill>
                <a:latin typeface="Constantia" pitchFamily="18" charset="0"/>
              </a:rPr>
              <a:t>Imatinib (FDA approved for CML, </a:t>
            </a:r>
            <a:r>
              <a:rPr lang="en-US" sz="1400" dirty="0" err="1">
                <a:solidFill>
                  <a:srgbClr val="FFFFFF"/>
                </a:solidFill>
                <a:latin typeface="Constantia" pitchFamily="18" charset="0"/>
              </a:rPr>
              <a:t>mastocytosis</a:t>
            </a:r>
            <a:r>
              <a:rPr lang="en-US" sz="1400" dirty="0">
                <a:solidFill>
                  <a:srgbClr val="FFFFFF"/>
                </a:solidFill>
                <a:latin typeface="Constantia" pitchFamily="18" charset="0"/>
              </a:rPr>
              <a:t>)</a:t>
            </a:r>
          </a:p>
          <a:p>
            <a:r>
              <a:rPr lang="en-US" sz="1400" dirty="0" err="1">
                <a:solidFill>
                  <a:srgbClr val="FFFFFF"/>
                </a:solidFill>
                <a:latin typeface="Constantia" pitchFamily="18" charset="0"/>
              </a:rPr>
              <a:t>Dasatinib</a:t>
            </a:r>
            <a:r>
              <a:rPr lang="en-US" sz="1400" dirty="0">
                <a:solidFill>
                  <a:srgbClr val="FFFFFF"/>
                </a:solidFill>
                <a:latin typeface="Constantia" pitchFamily="18" charset="0"/>
              </a:rPr>
              <a:t> (FDA approved for CML)</a:t>
            </a:r>
          </a:p>
          <a:p>
            <a:r>
              <a:rPr lang="en-US" sz="1400" dirty="0">
                <a:solidFill>
                  <a:srgbClr val="FFFFFF"/>
                </a:solidFill>
                <a:latin typeface="Constantia" pitchFamily="18" charset="0"/>
              </a:rPr>
              <a:t>Nilotinib (FDA approved for CML)</a:t>
            </a:r>
          </a:p>
          <a:p>
            <a:r>
              <a:rPr lang="en-US" sz="1400" dirty="0">
                <a:solidFill>
                  <a:srgbClr val="FFFFFF"/>
                </a:solidFill>
                <a:latin typeface="Constantia" pitchFamily="18" charset="0"/>
              </a:rPr>
              <a:t>Sunitinib (FDA approved for renal cell Ca &amp; GIST)</a:t>
            </a:r>
          </a:p>
          <a:p>
            <a:r>
              <a:rPr lang="en-US" sz="1400" dirty="0" err="1">
                <a:solidFill>
                  <a:srgbClr val="FFFFFF"/>
                </a:solidFill>
                <a:latin typeface="Constantia" pitchFamily="18" charset="0"/>
              </a:rPr>
              <a:t>Midostaurin</a:t>
            </a:r>
            <a:r>
              <a:rPr lang="en-US" sz="1400" dirty="0">
                <a:solidFill>
                  <a:srgbClr val="FFFFFF"/>
                </a:solidFill>
                <a:latin typeface="Constantia" pitchFamily="18" charset="0"/>
              </a:rPr>
              <a:t> (FDA approved in AML, ASM/MCL)?</a:t>
            </a:r>
          </a:p>
          <a:p>
            <a:r>
              <a:rPr lang="en-US" sz="1400" dirty="0">
                <a:solidFill>
                  <a:srgbClr val="FFFFFF"/>
                </a:solidFill>
                <a:latin typeface="Constantia" pitchFamily="18" charset="0"/>
              </a:rPr>
              <a:t>Masitinib, </a:t>
            </a:r>
            <a:r>
              <a:rPr lang="en-US" sz="1400" dirty="0" err="1">
                <a:solidFill>
                  <a:srgbClr val="FFFFFF"/>
                </a:solidFill>
                <a:latin typeface="Constantia" pitchFamily="18" charset="0"/>
              </a:rPr>
              <a:t>avapritinib</a:t>
            </a:r>
            <a:r>
              <a:rPr lang="en-US" sz="1400" dirty="0">
                <a:solidFill>
                  <a:srgbClr val="FFFFFF"/>
                </a:solidFill>
                <a:latin typeface="Constantia" pitchFamily="18" charset="0"/>
              </a:rPr>
              <a:t> (investigational)?</a:t>
            </a:r>
          </a:p>
        </p:txBody>
      </p:sp>
      <p:sp>
        <p:nvSpPr>
          <p:cNvPr id="5" name="TextBox 4"/>
          <p:cNvSpPr txBox="1">
            <a:spLocks noChangeArrowheads="1"/>
          </p:cNvSpPr>
          <p:nvPr/>
        </p:nvSpPr>
        <p:spPr bwMode="auto">
          <a:xfrm>
            <a:off x="127000" y="6506329"/>
            <a:ext cx="9017000" cy="246221"/>
          </a:xfrm>
          <a:prstGeom prst="rect">
            <a:avLst/>
          </a:prstGeom>
          <a:noFill/>
          <a:ln w="9525">
            <a:noFill/>
            <a:miter lim="800000"/>
            <a:headEnd/>
            <a:tailEnd/>
          </a:ln>
        </p:spPr>
        <p:txBody>
          <a:bodyPr>
            <a:spAutoFit/>
          </a:bodyPr>
          <a:lstStyle/>
          <a:p>
            <a:r>
              <a:rPr lang="en-US" sz="1000" err="1">
                <a:latin typeface="Constantia" pitchFamily="18" charset="0"/>
              </a:rPr>
              <a:t>Molderings</a:t>
            </a:r>
            <a:r>
              <a:rPr lang="en-US" sz="1000">
                <a:latin typeface="Constantia" pitchFamily="18" charset="0"/>
              </a:rPr>
              <a:t> GJ et al.  Pharmacological treatment options for mast cell activation disease.  </a:t>
            </a:r>
            <a:r>
              <a:rPr lang="en-US" sz="1000" i="1" err="1">
                <a:latin typeface="Constantia" pitchFamily="18" charset="0"/>
              </a:rPr>
              <a:t>Naunyn</a:t>
            </a:r>
            <a:r>
              <a:rPr lang="en-US" sz="1000" i="1">
                <a:latin typeface="Constantia" pitchFamily="18" charset="0"/>
              </a:rPr>
              <a:t> </a:t>
            </a:r>
            <a:r>
              <a:rPr lang="en-US" sz="1000" i="1" err="1">
                <a:latin typeface="Constantia" pitchFamily="18" charset="0"/>
              </a:rPr>
              <a:t>Schmiedebergs</a:t>
            </a:r>
            <a:r>
              <a:rPr lang="en-US" sz="1000" i="1">
                <a:latin typeface="Constantia" pitchFamily="18" charset="0"/>
              </a:rPr>
              <a:t> Arch </a:t>
            </a:r>
            <a:r>
              <a:rPr lang="en-US" sz="1000" i="1" err="1">
                <a:latin typeface="Constantia" pitchFamily="18" charset="0"/>
              </a:rPr>
              <a:t>Pharmacol</a:t>
            </a:r>
            <a:r>
              <a:rPr lang="en-US" sz="1000">
                <a:latin typeface="Constantia" pitchFamily="18" charset="0"/>
              </a:rPr>
              <a:t> 2016 Jul;389(7):671-94.</a:t>
            </a:r>
          </a:p>
        </p:txBody>
      </p:sp>
    </p:spTree>
    <p:extLst>
      <p:ext uri="{BB962C8B-B14F-4D97-AF65-F5344CB8AC3E}">
        <p14:creationId xmlns:p14="http://schemas.microsoft.com/office/powerpoint/2010/main" val="24489287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title"/>
          </p:nvPr>
        </p:nvSpPr>
        <p:spPr>
          <a:xfrm>
            <a:off x="457200" y="-41940"/>
            <a:ext cx="8229600" cy="1143000"/>
          </a:xfrm>
        </p:spPr>
        <p:txBody>
          <a:bodyPr/>
          <a:lstStyle/>
          <a:p>
            <a:pPr eaLnBrk="1" hangingPunct="1"/>
            <a:r>
              <a:rPr lang="en-US"/>
              <a:t>MCAS: Treatment</a:t>
            </a:r>
          </a:p>
        </p:txBody>
      </p:sp>
      <p:sp>
        <p:nvSpPr>
          <p:cNvPr id="78850" name="Content Placeholder 2"/>
          <p:cNvSpPr>
            <a:spLocks noGrp="1"/>
          </p:cNvSpPr>
          <p:nvPr>
            <p:ph idx="1"/>
          </p:nvPr>
        </p:nvSpPr>
        <p:spPr>
          <a:xfrm>
            <a:off x="330200" y="1134398"/>
            <a:ext cx="8813800" cy="5293579"/>
          </a:xfrm>
        </p:spPr>
        <p:txBody>
          <a:bodyPr/>
          <a:lstStyle/>
          <a:p>
            <a:pPr eaLnBrk="1" hangingPunct="1">
              <a:lnSpc>
                <a:spcPct val="90000"/>
              </a:lnSpc>
            </a:pPr>
            <a:r>
              <a:rPr lang="en-US" sz="2400" dirty="0"/>
              <a:t>2019: Largely as for indolent </a:t>
            </a:r>
            <a:r>
              <a:rPr lang="en-US" sz="2400" dirty="0" err="1"/>
              <a:t>mastocytosis</a:t>
            </a:r>
            <a:endParaRPr lang="en-US" sz="2400" dirty="0"/>
          </a:p>
          <a:p>
            <a:pPr lvl="1" eaLnBrk="1" hangingPunct="1">
              <a:lnSpc>
                <a:spcPct val="90000"/>
              </a:lnSpc>
            </a:pPr>
            <a:r>
              <a:rPr lang="en-US" sz="2200" dirty="0"/>
              <a:t>Identify and avoid triggers</a:t>
            </a:r>
          </a:p>
          <a:p>
            <a:pPr lvl="1" eaLnBrk="1" hangingPunct="1">
              <a:lnSpc>
                <a:spcPct val="90000"/>
              </a:lnSpc>
            </a:pPr>
            <a:r>
              <a:rPr lang="en-US" sz="2200" dirty="0"/>
              <a:t>Inhibition of mediator production</a:t>
            </a:r>
          </a:p>
          <a:p>
            <a:pPr lvl="1" eaLnBrk="1" hangingPunct="1">
              <a:lnSpc>
                <a:spcPct val="90000"/>
              </a:lnSpc>
            </a:pPr>
            <a:r>
              <a:rPr lang="en-US" sz="2200" dirty="0"/>
              <a:t>Inhibition of mediator release (stabilization)</a:t>
            </a:r>
          </a:p>
          <a:p>
            <a:pPr lvl="1" eaLnBrk="1" hangingPunct="1">
              <a:lnSpc>
                <a:spcPct val="90000"/>
              </a:lnSpc>
            </a:pPr>
            <a:r>
              <a:rPr lang="en-US" sz="2200" b="1" dirty="0"/>
              <a:t>Blockade of released mediators</a:t>
            </a:r>
          </a:p>
          <a:p>
            <a:pPr lvl="2" eaLnBrk="1" hangingPunct="1">
              <a:lnSpc>
                <a:spcPct val="90000"/>
              </a:lnSpc>
            </a:pPr>
            <a:r>
              <a:rPr lang="en-US" sz="1900" dirty="0"/>
              <a:t>Antihistamines (even cont. IV diphenhydramine in severely afflicted pts)</a:t>
            </a:r>
          </a:p>
          <a:p>
            <a:pPr lvl="3" eaLnBrk="1" hangingPunct="1">
              <a:lnSpc>
                <a:spcPct val="90000"/>
              </a:lnSpc>
            </a:pPr>
            <a:r>
              <a:rPr lang="en-US" sz="1900" dirty="0"/>
              <a:t>Often impressive benefits even absent </a:t>
            </a:r>
            <a:r>
              <a:rPr lang="en-US" sz="1900" dirty="0" err="1"/>
              <a:t>rhinosinusitis</a:t>
            </a:r>
            <a:r>
              <a:rPr lang="en-US" sz="1900" dirty="0"/>
              <a:t> and dyspepsia</a:t>
            </a:r>
          </a:p>
          <a:p>
            <a:pPr lvl="3" eaLnBrk="1" hangingPunct="1">
              <a:lnSpc>
                <a:spcPct val="90000"/>
              </a:lnSpc>
            </a:pPr>
            <a:r>
              <a:rPr lang="en-US" sz="1900" dirty="0"/>
              <a:t>Can also stabilize mast cells via their </a:t>
            </a:r>
            <a:r>
              <a:rPr lang="en-US" sz="1900" dirty="0" err="1"/>
              <a:t>autoexcitatory</a:t>
            </a:r>
            <a:r>
              <a:rPr lang="en-US" sz="1900" dirty="0"/>
              <a:t> H</a:t>
            </a:r>
            <a:r>
              <a:rPr lang="en-US" sz="1900" baseline="-25000" dirty="0"/>
              <a:t>1</a:t>
            </a:r>
            <a:r>
              <a:rPr lang="en-US" sz="1900" dirty="0"/>
              <a:t>/H</a:t>
            </a:r>
            <a:r>
              <a:rPr lang="en-US" sz="1900" baseline="-25000" dirty="0"/>
              <a:t>2</a:t>
            </a:r>
            <a:r>
              <a:rPr lang="en-US" sz="1900" dirty="0"/>
              <a:t> receptors</a:t>
            </a:r>
          </a:p>
          <a:p>
            <a:pPr lvl="2" eaLnBrk="1" hangingPunct="1">
              <a:lnSpc>
                <a:spcPct val="90000"/>
              </a:lnSpc>
            </a:pPr>
            <a:r>
              <a:rPr lang="en-US" sz="1900" dirty="0"/>
              <a:t>Leukotriene antagonists</a:t>
            </a:r>
          </a:p>
          <a:p>
            <a:pPr lvl="2" eaLnBrk="1" hangingPunct="1">
              <a:lnSpc>
                <a:spcPct val="90000"/>
              </a:lnSpc>
            </a:pPr>
            <a:r>
              <a:rPr lang="en-US" sz="1900" dirty="0"/>
              <a:t>Calcium/</a:t>
            </a:r>
            <a:r>
              <a:rPr lang="en-US" sz="1900" dirty="0" err="1"/>
              <a:t>vit</a:t>
            </a:r>
            <a:r>
              <a:rPr lang="en-US" sz="1900" dirty="0"/>
              <a:t>. D, bisphosphonates, </a:t>
            </a:r>
            <a:r>
              <a:rPr lang="en-US" sz="1900" dirty="0" err="1"/>
              <a:t>denosumab</a:t>
            </a:r>
            <a:r>
              <a:rPr lang="en-US" sz="1900" dirty="0"/>
              <a:t> for osteoporosis/osteopenia</a:t>
            </a:r>
          </a:p>
          <a:p>
            <a:pPr lvl="2" eaLnBrk="1" hangingPunct="1">
              <a:lnSpc>
                <a:spcPct val="90000"/>
              </a:lnSpc>
            </a:pPr>
            <a:r>
              <a:rPr lang="en-US" sz="1900" dirty="0"/>
              <a:t>TNF antagonists (</a:t>
            </a:r>
            <a:r>
              <a:rPr lang="en-US" sz="1900" dirty="0" err="1"/>
              <a:t>etanercept</a:t>
            </a:r>
            <a:r>
              <a:rPr lang="en-US" sz="1900" dirty="0"/>
              <a:t>, </a:t>
            </a:r>
            <a:r>
              <a:rPr lang="en-US" sz="1900" dirty="0" err="1"/>
              <a:t>adalimumab</a:t>
            </a:r>
            <a:r>
              <a:rPr lang="en-US" sz="1900" dirty="0"/>
              <a:t>, infliximab)?</a:t>
            </a:r>
          </a:p>
          <a:p>
            <a:pPr lvl="2" eaLnBrk="1" hangingPunct="1">
              <a:lnSpc>
                <a:spcPct val="90000"/>
              </a:lnSpc>
            </a:pPr>
            <a:r>
              <a:rPr lang="en-US" sz="1900" dirty="0"/>
              <a:t>IL-1 antagonists (e.g., </a:t>
            </a:r>
            <a:r>
              <a:rPr lang="en-US" sz="1900" dirty="0" err="1"/>
              <a:t>anakinra</a:t>
            </a:r>
            <a:r>
              <a:rPr lang="en-US" sz="1900" dirty="0"/>
              <a:t>), IL-1</a:t>
            </a:r>
            <a:r>
              <a:rPr lang="el-GR" sz="1900" dirty="0"/>
              <a:t>β</a:t>
            </a:r>
            <a:r>
              <a:rPr lang="en-US" sz="1900" dirty="0"/>
              <a:t> antagonists (e.g., </a:t>
            </a:r>
            <a:r>
              <a:rPr lang="en-US" sz="1900" dirty="0" err="1"/>
              <a:t>canakinumab</a:t>
            </a:r>
            <a:r>
              <a:rPr lang="en-US" sz="1900" dirty="0"/>
              <a:t>)?</a:t>
            </a:r>
          </a:p>
          <a:p>
            <a:pPr lvl="2" eaLnBrk="1" hangingPunct="1">
              <a:lnSpc>
                <a:spcPct val="90000"/>
              </a:lnSpc>
            </a:pPr>
            <a:r>
              <a:rPr lang="en-US" sz="1900" dirty="0"/>
              <a:t>In development: inhibitors of </a:t>
            </a:r>
            <a:r>
              <a:rPr lang="en-US" sz="1900" dirty="0" err="1"/>
              <a:t>tryptase</a:t>
            </a:r>
            <a:r>
              <a:rPr lang="en-US" sz="1900" dirty="0"/>
              <a:t>, </a:t>
            </a:r>
            <a:r>
              <a:rPr lang="en-US" sz="1900" dirty="0" err="1"/>
              <a:t>chymase</a:t>
            </a:r>
            <a:r>
              <a:rPr lang="en-US" sz="1900" dirty="0"/>
              <a:t>, H</a:t>
            </a:r>
            <a:r>
              <a:rPr lang="en-US" sz="1900" baseline="-25000" dirty="0"/>
              <a:t>3</a:t>
            </a:r>
            <a:r>
              <a:rPr lang="en-US" sz="1900" dirty="0"/>
              <a:t> receptors, etc. etc.</a:t>
            </a:r>
          </a:p>
          <a:p>
            <a:pPr lvl="1" eaLnBrk="1" hangingPunct="1">
              <a:lnSpc>
                <a:spcPct val="90000"/>
              </a:lnSpc>
            </a:pPr>
            <a:r>
              <a:rPr lang="en-US" sz="2200" dirty="0"/>
              <a:t>Rarely (if ever): Cytotoxic therapy</a:t>
            </a:r>
          </a:p>
          <a:p>
            <a:pPr lvl="1" eaLnBrk="1" hangingPunct="1">
              <a:lnSpc>
                <a:spcPct val="90000"/>
              </a:lnSpc>
            </a:pPr>
            <a:r>
              <a:rPr lang="en-US" sz="2200" dirty="0"/>
              <a:t>Hypothetical: Cellular therapy</a:t>
            </a:r>
          </a:p>
          <a:p>
            <a:pPr lvl="1" eaLnBrk="1" hangingPunct="1">
              <a:lnSpc>
                <a:spcPct val="90000"/>
              </a:lnSpc>
            </a:pPr>
            <a:r>
              <a:rPr lang="en-US" sz="2200" dirty="0"/>
              <a:t>Secondary issues and comorbidities</a:t>
            </a:r>
          </a:p>
        </p:txBody>
      </p:sp>
    </p:spTree>
    <p:extLst>
      <p:ext uri="{BB962C8B-B14F-4D97-AF65-F5344CB8AC3E}">
        <p14:creationId xmlns:p14="http://schemas.microsoft.com/office/powerpoint/2010/main" val="10484562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pPr eaLnBrk="1" hangingPunct="1"/>
            <a:r>
              <a:rPr lang="en-US"/>
              <a:t>MCAS: Treatment</a:t>
            </a:r>
          </a:p>
        </p:txBody>
      </p:sp>
      <p:sp>
        <p:nvSpPr>
          <p:cNvPr id="79874" name="Content Placeholder 2"/>
          <p:cNvSpPr>
            <a:spLocks noGrp="1"/>
          </p:cNvSpPr>
          <p:nvPr>
            <p:ph idx="1"/>
          </p:nvPr>
        </p:nvSpPr>
        <p:spPr/>
        <p:txBody>
          <a:bodyPr/>
          <a:lstStyle/>
          <a:p>
            <a:pPr eaLnBrk="1" hangingPunct="1"/>
            <a:r>
              <a:rPr lang="en-US" dirty="0"/>
              <a:t>2019: Largely as for indolent </a:t>
            </a:r>
            <a:r>
              <a:rPr lang="en-US" dirty="0" err="1"/>
              <a:t>mastocytosis</a:t>
            </a:r>
            <a:endParaRPr lang="en-US" dirty="0"/>
          </a:p>
          <a:p>
            <a:pPr lvl="1" eaLnBrk="1" hangingPunct="1"/>
            <a:r>
              <a:rPr lang="en-US" dirty="0"/>
              <a:t>Identify and avoid triggers</a:t>
            </a:r>
          </a:p>
          <a:p>
            <a:pPr lvl="1" eaLnBrk="1" hangingPunct="1"/>
            <a:r>
              <a:rPr lang="en-US" dirty="0"/>
              <a:t>Inhibition of mediator production</a:t>
            </a:r>
          </a:p>
          <a:p>
            <a:pPr lvl="1" eaLnBrk="1" hangingPunct="1"/>
            <a:r>
              <a:rPr lang="en-US" dirty="0"/>
              <a:t>Inhibition of mediator release (stabilization)</a:t>
            </a:r>
          </a:p>
          <a:p>
            <a:pPr lvl="1" eaLnBrk="1" hangingPunct="1"/>
            <a:r>
              <a:rPr lang="en-US" dirty="0"/>
              <a:t>Blockade of released mediators</a:t>
            </a:r>
          </a:p>
          <a:p>
            <a:pPr lvl="1" eaLnBrk="1" hangingPunct="1"/>
            <a:r>
              <a:rPr lang="en-US" b="1" dirty="0"/>
              <a:t>Rarely (if ever): Cytotoxic therapy</a:t>
            </a:r>
          </a:p>
          <a:p>
            <a:pPr lvl="2" eaLnBrk="1" hangingPunct="1"/>
            <a:r>
              <a:rPr lang="en-US" dirty="0" err="1"/>
              <a:t>Hydroxyurea</a:t>
            </a:r>
            <a:r>
              <a:rPr lang="en-US" dirty="0"/>
              <a:t>, </a:t>
            </a:r>
            <a:r>
              <a:rPr lang="en-US" dirty="0" err="1"/>
              <a:t>alkylators</a:t>
            </a:r>
            <a:r>
              <a:rPr lang="en-US" dirty="0"/>
              <a:t>, </a:t>
            </a:r>
            <a:r>
              <a:rPr lang="en-US" dirty="0" err="1"/>
              <a:t>taxanes</a:t>
            </a:r>
            <a:r>
              <a:rPr lang="en-US" dirty="0"/>
              <a:t>, etc.</a:t>
            </a:r>
          </a:p>
          <a:p>
            <a:pPr lvl="2" eaLnBrk="1" hangingPunct="1"/>
            <a:r>
              <a:rPr lang="en-US" dirty="0" err="1"/>
              <a:t>Fludarabine</a:t>
            </a:r>
            <a:r>
              <a:rPr lang="en-US" dirty="0"/>
              <a:t>, </a:t>
            </a:r>
            <a:r>
              <a:rPr lang="en-US" dirty="0" err="1"/>
              <a:t>cladribine</a:t>
            </a:r>
            <a:r>
              <a:rPr lang="en-US" dirty="0"/>
              <a:t>, </a:t>
            </a:r>
            <a:r>
              <a:rPr lang="en-US" dirty="0" err="1"/>
              <a:t>cytarabine</a:t>
            </a:r>
            <a:r>
              <a:rPr lang="en-US" dirty="0"/>
              <a:t>, etc.</a:t>
            </a:r>
          </a:p>
          <a:p>
            <a:pPr lvl="2" eaLnBrk="1" hangingPunct="1"/>
            <a:r>
              <a:rPr lang="en-US" dirty="0" err="1"/>
              <a:t>Alemtuzumab</a:t>
            </a:r>
            <a:r>
              <a:rPr lang="en-US" dirty="0"/>
              <a:t>, </a:t>
            </a:r>
            <a:r>
              <a:rPr lang="en-US" dirty="0" err="1"/>
              <a:t>daclizumab</a:t>
            </a:r>
            <a:endParaRPr lang="en-US" dirty="0"/>
          </a:p>
          <a:p>
            <a:pPr lvl="1" eaLnBrk="1" hangingPunct="1"/>
            <a:r>
              <a:rPr lang="en-US" dirty="0"/>
              <a:t>Hypothetical: Cellular therapy</a:t>
            </a:r>
          </a:p>
          <a:p>
            <a:pPr lvl="1" eaLnBrk="1" hangingPunct="1"/>
            <a:r>
              <a:rPr lang="en-US" dirty="0"/>
              <a:t>Secondary issues and comorbidities</a:t>
            </a:r>
          </a:p>
        </p:txBody>
      </p:sp>
    </p:spTree>
    <p:extLst>
      <p:ext uri="{BB962C8B-B14F-4D97-AF65-F5344CB8AC3E}">
        <p14:creationId xmlns:p14="http://schemas.microsoft.com/office/powerpoint/2010/main" val="30588583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p:txBody>
          <a:bodyPr/>
          <a:lstStyle/>
          <a:p>
            <a:pPr eaLnBrk="1" hangingPunct="1"/>
            <a:r>
              <a:rPr lang="en-US"/>
              <a:t>MCAS: Treatment</a:t>
            </a:r>
          </a:p>
        </p:txBody>
      </p:sp>
      <p:sp>
        <p:nvSpPr>
          <p:cNvPr id="80898" name="Content Placeholder 2"/>
          <p:cNvSpPr>
            <a:spLocks noGrp="1"/>
          </p:cNvSpPr>
          <p:nvPr>
            <p:ph idx="1"/>
          </p:nvPr>
        </p:nvSpPr>
        <p:spPr/>
        <p:txBody>
          <a:bodyPr/>
          <a:lstStyle/>
          <a:p>
            <a:pPr eaLnBrk="1" hangingPunct="1"/>
            <a:r>
              <a:rPr lang="en-US" dirty="0"/>
              <a:t>2019: Largely as for indolent </a:t>
            </a:r>
            <a:r>
              <a:rPr lang="en-US" dirty="0" err="1"/>
              <a:t>mastocytosis</a:t>
            </a:r>
            <a:endParaRPr lang="en-US" dirty="0"/>
          </a:p>
          <a:p>
            <a:pPr lvl="1" eaLnBrk="1" hangingPunct="1"/>
            <a:r>
              <a:rPr lang="en-US" dirty="0"/>
              <a:t>Identify and avoid triggers</a:t>
            </a:r>
          </a:p>
          <a:p>
            <a:pPr lvl="1" eaLnBrk="1" hangingPunct="1"/>
            <a:r>
              <a:rPr lang="en-US" dirty="0"/>
              <a:t>Inhibition of mediator production</a:t>
            </a:r>
          </a:p>
          <a:p>
            <a:pPr lvl="1" eaLnBrk="1" hangingPunct="1"/>
            <a:r>
              <a:rPr lang="en-US" dirty="0"/>
              <a:t>Inhibition of mediator release (stabilization)</a:t>
            </a:r>
          </a:p>
          <a:p>
            <a:pPr lvl="1" eaLnBrk="1" hangingPunct="1"/>
            <a:r>
              <a:rPr lang="en-US" dirty="0"/>
              <a:t>Blockade of released mediators</a:t>
            </a:r>
          </a:p>
          <a:p>
            <a:pPr lvl="1" eaLnBrk="1" hangingPunct="1"/>
            <a:r>
              <a:rPr lang="en-US" dirty="0"/>
              <a:t>Rarely (if ever): Cytotoxic therapy</a:t>
            </a:r>
          </a:p>
          <a:p>
            <a:pPr lvl="1" eaLnBrk="1" hangingPunct="1"/>
            <a:r>
              <a:rPr lang="en-US" b="1" dirty="0"/>
              <a:t>Hypothetical: Cellular therapy</a:t>
            </a:r>
          </a:p>
          <a:p>
            <a:pPr lvl="2" eaLnBrk="1" hangingPunct="1"/>
            <a:r>
              <a:rPr lang="en-US" dirty="0"/>
              <a:t>Allogeneic stem cell transplantation</a:t>
            </a:r>
          </a:p>
          <a:p>
            <a:pPr lvl="3" eaLnBrk="1" hangingPunct="1"/>
            <a:r>
              <a:rPr lang="en-US" dirty="0"/>
              <a:t>Likely to be extremely challenging</a:t>
            </a:r>
          </a:p>
          <a:p>
            <a:pPr lvl="1" eaLnBrk="1" hangingPunct="1"/>
            <a:r>
              <a:rPr lang="en-US" dirty="0"/>
              <a:t>Secondary issues and comorbidities</a:t>
            </a:r>
          </a:p>
        </p:txBody>
      </p:sp>
    </p:spTree>
    <p:extLst>
      <p:ext uri="{BB962C8B-B14F-4D97-AF65-F5344CB8AC3E}">
        <p14:creationId xmlns:p14="http://schemas.microsoft.com/office/powerpoint/2010/main" val="24073159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a:xfrm>
            <a:off x="457200" y="298119"/>
            <a:ext cx="8229600" cy="1143000"/>
          </a:xfrm>
        </p:spPr>
        <p:txBody>
          <a:bodyPr/>
          <a:lstStyle/>
          <a:p>
            <a:pPr eaLnBrk="1" hangingPunct="1"/>
            <a:r>
              <a:rPr lang="en-US" dirty="0"/>
              <a:t>MCAS: Treatment</a:t>
            </a:r>
          </a:p>
        </p:txBody>
      </p:sp>
      <p:sp>
        <p:nvSpPr>
          <p:cNvPr id="81922" name="Content Placeholder 2"/>
          <p:cNvSpPr>
            <a:spLocks noGrp="1"/>
          </p:cNvSpPr>
          <p:nvPr>
            <p:ph idx="1"/>
          </p:nvPr>
        </p:nvSpPr>
        <p:spPr>
          <a:xfrm>
            <a:off x="457200" y="1464824"/>
            <a:ext cx="8229600" cy="5451584"/>
          </a:xfrm>
        </p:spPr>
        <p:txBody>
          <a:bodyPr>
            <a:normAutofit fontScale="92500" lnSpcReduction="20000"/>
          </a:bodyPr>
          <a:lstStyle/>
          <a:p>
            <a:pPr eaLnBrk="1" hangingPunct="1"/>
            <a:r>
              <a:rPr lang="en-US" dirty="0"/>
              <a:t>2019: Largely as for indolent </a:t>
            </a:r>
            <a:r>
              <a:rPr lang="en-US" dirty="0" err="1"/>
              <a:t>mastocytosis</a:t>
            </a:r>
            <a:endParaRPr lang="en-US" dirty="0"/>
          </a:p>
          <a:p>
            <a:pPr lvl="1" eaLnBrk="1" hangingPunct="1"/>
            <a:r>
              <a:rPr lang="en-US" dirty="0"/>
              <a:t>Inhibition of mediator production</a:t>
            </a:r>
          </a:p>
          <a:p>
            <a:pPr lvl="1" eaLnBrk="1" hangingPunct="1"/>
            <a:r>
              <a:rPr lang="en-US" dirty="0"/>
              <a:t>Inhibition of mediator release (stabilization)</a:t>
            </a:r>
          </a:p>
          <a:p>
            <a:pPr lvl="1" eaLnBrk="1" hangingPunct="1"/>
            <a:r>
              <a:rPr lang="en-US" dirty="0"/>
              <a:t>Blockade of released mediators</a:t>
            </a:r>
          </a:p>
          <a:p>
            <a:pPr lvl="1" eaLnBrk="1" hangingPunct="1"/>
            <a:r>
              <a:rPr lang="en-US" dirty="0"/>
              <a:t>Rarely (if ever): Cytotoxic therapy</a:t>
            </a:r>
          </a:p>
          <a:p>
            <a:pPr lvl="1" eaLnBrk="1" hangingPunct="1"/>
            <a:r>
              <a:rPr lang="en-US" dirty="0"/>
              <a:t>Hypothetical: Cellular therapy</a:t>
            </a:r>
          </a:p>
          <a:p>
            <a:pPr lvl="1" eaLnBrk="1" hangingPunct="1"/>
            <a:r>
              <a:rPr lang="en-US" b="1" dirty="0"/>
              <a:t>Treatment of secondary issues and comorbidities</a:t>
            </a:r>
          </a:p>
          <a:p>
            <a:pPr lvl="2" eaLnBrk="1" hangingPunct="1"/>
            <a:r>
              <a:rPr lang="en-US" dirty="0"/>
              <a:t>Frequent mistake by patients and providers: </a:t>
            </a:r>
            <a:r>
              <a:rPr lang="en-US" i="1" dirty="0"/>
              <a:t>Assuming</a:t>
            </a:r>
            <a:r>
              <a:rPr lang="en-US" dirty="0"/>
              <a:t> a symptom (new or old, chronic or acute) is directly due to MCAS</a:t>
            </a:r>
          </a:p>
          <a:p>
            <a:pPr lvl="3" eaLnBrk="1" hangingPunct="1"/>
            <a:r>
              <a:rPr lang="en-US" dirty="0"/>
              <a:t>MCAS does not render one immune to developing other disease</a:t>
            </a:r>
          </a:p>
          <a:p>
            <a:pPr lvl="3" eaLnBrk="1" hangingPunct="1"/>
            <a:r>
              <a:rPr lang="en-US" dirty="0"/>
              <a:t>Regardless of the likelihood that a symptom may </a:t>
            </a:r>
            <a:r>
              <a:rPr lang="en-US" i="1" dirty="0"/>
              <a:t>ultimately</a:t>
            </a:r>
            <a:r>
              <a:rPr lang="en-US" dirty="0"/>
              <a:t> stem from MCAS, rule out other reasonable diagnostic considerations before assuming MCAS is the (direct) cause!</a:t>
            </a:r>
          </a:p>
          <a:p>
            <a:pPr lvl="2" eaLnBrk="1" hangingPunct="1"/>
            <a:r>
              <a:rPr lang="en-US" dirty="0"/>
              <a:t>Illnesses secondary to mast cell disease require full treatment until the mast cell disease is controlled, and even then…</a:t>
            </a:r>
          </a:p>
          <a:p>
            <a:pPr lvl="2" eaLnBrk="1" hangingPunct="1"/>
            <a:r>
              <a:rPr lang="en-US" dirty="0"/>
              <a:t>“…the horse is sometimes already out of the barn”: malignancy and autoimmunity rarely, if ever, spontaneously remit simply with control of the underlying mast cell disease</a:t>
            </a:r>
          </a:p>
        </p:txBody>
      </p:sp>
    </p:spTree>
    <p:extLst>
      <p:ext uri="{BB962C8B-B14F-4D97-AF65-F5344CB8AC3E}">
        <p14:creationId xmlns:p14="http://schemas.microsoft.com/office/powerpoint/2010/main" val="16614154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a:xfrm>
            <a:off x="457200" y="317399"/>
            <a:ext cx="8229600" cy="1143000"/>
          </a:xfrm>
        </p:spPr>
        <p:txBody>
          <a:bodyPr/>
          <a:lstStyle/>
          <a:p>
            <a:pPr eaLnBrk="1" hangingPunct="1"/>
            <a:r>
              <a:rPr lang="en-US" dirty="0"/>
              <a:t>MCAS: Treatment</a:t>
            </a:r>
          </a:p>
        </p:txBody>
      </p:sp>
      <p:sp>
        <p:nvSpPr>
          <p:cNvPr id="81922" name="Content Placeholder 2"/>
          <p:cNvSpPr>
            <a:spLocks noGrp="1"/>
          </p:cNvSpPr>
          <p:nvPr>
            <p:ph sz="half" idx="1"/>
          </p:nvPr>
        </p:nvSpPr>
        <p:spPr>
          <a:xfrm>
            <a:off x="457199" y="1433317"/>
            <a:ext cx="4747147" cy="5110908"/>
          </a:xfrm>
        </p:spPr>
        <p:txBody>
          <a:bodyPr>
            <a:normAutofit fontScale="92500" lnSpcReduction="20000"/>
          </a:bodyPr>
          <a:lstStyle/>
          <a:p>
            <a:pPr eaLnBrk="1" hangingPunct="1"/>
            <a:r>
              <a:rPr lang="en-US" dirty="0"/>
              <a:t>Non-pharmacologic therapies occasionally can be helpful, too</a:t>
            </a:r>
          </a:p>
          <a:p>
            <a:pPr lvl="1" eaLnBrk="1" hangingPunct="1"/>
            <a:r>
              <a:rPr lang="en-US" dirty="0"/>
              <a:t>For example, certain behavioral re-training programs</a:t>
            </a:r>
          </a:p>
          <a:p>
            <a:pPr lvl="1" eaLnBrk="1" hangingPunct="1"/>
            <a:r>
              <a:rPr lang="en-US" dirty="0"/>
              <a:t>Typically require longer periods (3-6 months) to see improvement than required by most pharmacological interventions</a:t>
            </a:r>
          </a:p>
          <a:p>
            <a:pPr lvl="1" eaLnBrk="1" hangingPunct="1"/>
            <a:r>
              <a:rPr lang="en-US" dirty="0"/>
              <a:t>Mechanisms unclear, but seems likely related to the known close interactions – even physical abutment! – of neurons and mast cells throughout the body, with constant mediator “cross-talk” between such dyads</a:t>
            </a:r>
          </a:p>
        </p:txBody>
      </p:sp>
      <p:sp>
        <p:nvSpPr>
          <p:cNvPr id="5" name="TextBox 4">
            <a:extLst>
              <a:ext uri="{FF2B5EF4-FFF2-40B4-BE49-F238E27FC236}">
                <a16:creationId xmlns:a16="http://schemas.microsoft.com/office/drawing/2014/main" id="{E9C8F960-113B-4848-81E7-178AB65276EC}"/>
              </a:ext>
            </a:extLst>
          </p:cNvPr>
          <p:cNvSpPr txBox="1">
            <a:spLocks noChangeArrowheads="1"/>
          </p:cNvSpPr>
          <p:nvPr/>
        </p:nvSpPr>
        <p:spPr bwMode="auto">
          <a:xfrm>
            <a:off x="90609" y="6314367"/>
            <a:ext cx="4654263" cy="553998"/>
          </a:xfrm>
          <a:prstGeom prst="rect">
            <a:avLst/>
          </a:prstGeom>
          <a:noFill/>
          <a:ln w="9525">
            <a:noFill/>
            <a:miter lim="800000"/>
            <a:headEnd/>
            <a:tailEnd/>
          </a:ln>
        </p:spPr>
        <p:txBody>
          <a:bodyPr wrap="square">
            <a:spAutoFit/>
          </a:bodyPr>
          <a:lstStyle/>
          <a:p>
            <a:r>
              <a:rPr lang="pt-BR" sz="1000" dirty="0">
                <a:latin typeface="Constantia" pitchFamily="18" charset="0"/>
              </a:rPr>
              <a:t>1. Blennerhassett MG et al.  </a:t>
            </a:r>
            <a:r>
              <a:rPr lang="pt-BR" sz="1000" i="1" dirty="0">
                <a:latin typeface="Constantia" pitchFamily="18" charset="0"/>
              </a:rPr>
              <a:t>Cell Tissue Res</a:t>
            </a:r>
            <a:r>
              <a:rPr lang="pt-BR" sz="1000" dirty="0">
                <a:latin typeface="Constantia" pitchFamily="18" charset="0"/>
              </a:rPr>
              <a:t> 1991 Jul;265(1):121-8.</a:t>
            </a:r>
          </a:p>
          <a:p>
            <a:r>
              <a:rPr lang="pt-BR" sz="1000" dirty="0">
                <a:latin typeface="Constantia" pitchFamily="18" charset="0"/>
              </a:rPr>
              <a:t>2. Theoharides TC et al.  </a:t>
            </a:r>
            <a:r>
              <a:rPr lang="pt-BR" sz="1000" i="1" dirty="0">
                <a:latin typeface="Constantia" pitchFamily="18" charset="0"/>
              </a:rPr>
              <a:t>Trends Pharmacol Sci</a:t>
            </a:r>
            <a:r>
              <a:rPr lang="pt-BR" sz="1000" dirty="0">
                <a:latin typeface="Constantia" pitchFamily="18" charset="0"/>
              </a:rPr>
              <a:t> 2004 Nov;25(11):563-8.</a:t>
            </a:r>
          </a:p>
          <a:p>
            <a:r>
              <a:rPr lang="en-US" sz="1000" dirty="0">
                <a:latin typeface="Constantia" pitchFamily="18" charset="0"/>
              </a:rPr>
              <a:t>3. </a:t>
            </a:r>
            <a:r>
              <a:rPr lang="en-US" sz="1000" dirty="0" err="1">
                <a:latin typeface="Constantia" pitchFamily="18" charset="0"/>
              </a:rPr>
              <a:t>Theoharides</a:t>
            </a:r>
            <a:r>
              <a:rPr lang="en-US" sz="1000" dirty="0">
                <a:latin typeface="Constantia" pitchFamily="18" charset="0"/>
              </a:rPr>
              <a:t> TC.  </a:t>
            </a:r>
            <a:r>
              <a:rPr lang="en-US" sz="1000" i="1" dirty="0">
                <a:latin typeface="Constantia" pitchFamily="18" charset="0"/>
              </a:rPr>
              <a:t>Life Sci</a:t>
            </a:r>
            <a:r>
              <a:rPr lang="en-US" sz="1000" dirty="0">
                <a:latin typeface="Constantia" pitchFamily="18" charset="0"/>
              </a:rPr>
              <a:t> 1990;46(9):607-17.</a:t>
            </a:r>
          </a:p>
        </p:txBody>
      </p:sp>
      <p:sp>
        <p:nvSpPr>
          <p:cNvPr id="8" name="TextBox 7">
            <a:extLst>
              <a:ext uri="{FF2B5EF4-FFF2-40B4-BE49-F238E27FC236}">
                <a16:creationId xmlns:a16="http://schemas.microsoft.com/office/drawing/2014/main" id="{83A0DF6F-1491-4E51-8D63-088FE976360B}"/>
              </a:ext>
            </a:extLst>
          </p:cNvPr>
          <p:cNvSpPr txBox="1">
            <a:spLocks noChangeArrowheads="1"/>
          </p:cNvSpPr>
          <p:nvPr/>
        </p:nvSpPr>
        <p:spPr bwMode="auto">
          <a:xfrm>
            <a:off x="4872258" y="6312091"/>
            <a:ext cx="4253548" cy="553998"/>
          </a:xfrm>
          <a:prstGeom prst="rect">
            <a:avLst/>
          </a:prstGeom>
          <a:noFill/>
          <a:ln w="9525">
            <a:noFill/>
            <a:miter lim="800000"/>
            <a:headEnd/>
            <a:tailEnd/>
          </a:ln>
        </p:spPr>
        <p:txBody>
          <a:bodyPr wrap="square">
            <a:spAutoFit/>
          </a:bodyPr>
          <a:lstStyle/>
          <a:p>
            <a:r>
              <a:rPr lang="en-US" sz="1000" dirty="0">
                <a:latin typeface="Constantia" pitchFamily="18" charset="0"/>
              </a:rPr>
              <a:t>4. Barbara G et al.  </a:t>
            </a:r>
            <a:r>
              <a:rPr lang="en-US" sz="1000" i="1" dirty="0">
                <a:latin typeface="Constantia" pitchFamily="18" charset="0"/>
              </a:rPr>
              <a:t>Gastroenterology</a:t>
            </a:r>
            <a:r>
              <a:rPr lang="en-US" sz="1000" dirty="0">
                <a:latin typeface="Constantia" pitchFamily="18" charset="0"/>
              </a:rPr>
              <a:t> 2007 Jan;132(1):26-37.</a:t>
            </a:r>
          </a:p>
          <a:p>
            <a:r>
              <a:rPr lang="en-US" sz="1000" dirty="0">
                <a:latin typeface="Constantia" pitchFamily="18" charset="0"/>
              </a:rPr>
              <a:t>5. Newson B et al.  </a:t>
            </a:r>
            <a:r>
              <a:rPr lang="en-US" sz="1000" i="1" dirty="0">
                <a:latin typeface="Constantia" pitchFamily="18" charset="0"/>
              </a:rPr>
              <a:t>Neuroscience</a:t>
            </a:r>
            <a:r>
              <a:rPr lang="en-US" sz="1000" dirty="0">
                <a:latin typeface="Constantia" pitchFamily="18" charset="0"/>
              </a:rPr>
              <a:t> 1983 Oct;10(2):565-7,569-70.</a:t>
            </a:r>
          </a:p>
          <a:p>
            <a:r>
              <a:rPr lang="en-US" sz="1000" dirty="0">
                <a:latin typeface="Constantia" pitchFamily="18" charset="0"/>
              </a:rPr>
              <a:t>6. Van </a:t>
            </a:r>
            <a:r>
              <a:rPr lang="en-US" sz="1000" dirty="0" err="1">
                <a:latin typeface="Constantia" pitchFamily="18" charset="0"/>
              </a:rPr>
              <a:t>Nassauw</a:t>
            </a:r>
            <a:r>
              <a:rPr lang="en-US" sz="1000" dirty="0">
                <a:latin typeface="Constantia" pitchFamily="18" charset="0"/>
              </a:rPr>
              <a:t> L et al.  </a:t>
            </a:r>
            <a:r>
              <a:rPr lang="en-US" sz="1000" i="1" dirty="0" err="1">
                <a:latin typeface="Constantia" pitchFamily="18" charset="0"/>
              </a:rPr>
              <a:t>Autonom</a:t>
            </a:r>
            <a:r>
              <a:rPr lang="en-US" sz="1000" i="1" dirty="0">
                <a:latin typeface="Constantia" pitchFamily="18" charset="0"/>
              </a:rPr>
              <a:t> </a:t>
            </a:r>
            <a:r>
              <a:rPr lang="en-US" sz="1000" i="1" dirty="0" err="1">
                <a:latin typeface="Constantia" pitchFamily="18" charset="0"/>
              </a:rPr>
              <a:t>Neurosci</a:t>
            </a:r>
            <a:r>
              <a:rPr lang="en-US" sz="1000" dirty="0">
                <a:latin typeface="Constantia" pitchFamily="18" charset="0"/>
              </a:rPr>
              <a:t> 2007 Apr 30;133(1):91-103.</a:t>
            </a:r>
          </a:p>
        </p:txBody>
      </p:sp>
      <p:pic>
        <p:nvPicPr>
          <p:cNvPr id="3" name="Picture 2">
            <a:extLst>
              <a:ext uri="{FF2B5EF4-FFF2-40B4-BE49-F238E27FC236}">
                <a16:creationId xmlns:a16="http://schemas.microsoft.com/office/drawing/2014/main" id="{B70ABAB3-B999-41AE-B14F-7F2669EFA3D0}"/>
              </a:ext>
            </a:extLst>
          </p:cNvPr>
          <p:cNvPicPr>
            <a:picLocks noChangeAspect="1"/>
          </p:cNvPicPr>
          <p:nvPr/>
        </p:nvPicPr>
        <p:blipFill>
          <a:blip r:embed="rId2"/>
          <a:stretch>
            <a:fillRect/>
          </a:stretch>
        </p:blipFill>
        <p:spPr>
          <a:xfrm>
            <a:off x="5679771" y="97334"/>
            <a:ext cx="2731799" cy="5982529"/>
          </a:xfrm>
          <a:prstGeom prst="rect">
            <a:avLst/>
          </a:prstGeom>
        </p:spPr>
      </p:pic>
      <p:sp>
        <p:nvSpPr>
          <p:cNvPr id="10" name="TextBox 9">
            <a:extLst>
              <a:ext uri="{FF2B5EF4-FFF2-40B4-BE49-F238E27FC236}">
                <a16:creationId xmlns:a16="http://schemas.microsoft.com/office/drawing/2014/main" id="{27854857-8BA8-4871-AF4C-B47438889CD9}"/>
              </a:ext>
            </a:extLst>
          </p:cNvPr>
          <p:cNvSpPr txBox="1">
            <a:spLocks noChangeArrowheads="1"/>
          </p:cNvSpPr>
          <p:nvPr/>
        </p:nvSpPr>
        <p:spPr bwMode="auto">
          <a:xfrm>
            <a:off x="4733126" y="6055060"/>
            <a:ext cx="4654263" cy="246221"/>
          </a:xfrm>
          <a:prstGeom prst="rect">
            <a:avLst/>
          </a:prstGeom>
          <a:noFill/>
          <a:ln w="9525">
            <a:noFill/>
            <a:miter lim="800000"/>
            <a:headEnd/>
            <a:tailEnd/>
          </a:ln>
        </p:spPr>
        <p:txBody>
          <a:bodyPr wrap="square">
            <a:spAutoFit/>
          </a:bodyPr>
          <a:lstStyle/>
          <a:p>
            <a:pPr algn="ctr"/>
            <a:r>
              <a:rPr lang="en-US" sz="1000" dirty="0">
                <a:latin typeface="Constantia" pitchFamily="18" charset="0"/>
              </a:rPr>
              <a:t>Shown with permission from ref. 6 below.</a:t>
            </a:r>
          </a:p>
        </p:txBody>
      </p:sp>
    </p:spTree>
    <p:extLst>
      <p:ext uri="{BB962C8B-B14F-4D97-AF65-F5344CB8AC3E}">
        <p14:creationId xmlns:p14="http://schemas.microsoft.com/office/powerpoint/2010/main" val="38915778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a:xfrm>
            <a:off x="457200" y="298119"/>
            <a:ext cx="8229600" cy="1143000"/>
          </a:xfrm>
        </p:spPr>
        <p:txBody>
          <a:bodyPr/>
          <a:lstStyle/>
          <a:p>
            <a:pPr eaLnBrk="1" hangingPunct="1"/>
            <a:r>
              <a:rPr lang="en-US" dirty="0"/>
              <a:t>MCAS: Key Nursing Care Issues</a:t>
            </a:r>
          </a:p>
        </p:txBody>
      </p:sp>
      <p:sp>
        <p:nvSpPr>
          <p:cNvPr id="81922" name="Content Placeholder 2"/>
          <p:cNvSpPr>
            <a:spLocks noGrp="1"/>
          </p:cNvSpPr>
          <p:nvPr>
            <p:ph idx="1"/>
          </p:nvPr>
        </p:nvSpPr>
        <p:spPr>
          <a:xfrm>
            <a:off x="457199" y="1464824"/>
            <a:ext cx="8469297" cy="5451584"/>
          </a:xfrm>
        </p:spPr>
        <p:txBody>
          <a:bodyPr>
            <a:normAutofit fontScale="92500"/>
          </a:bodyPr>
          <a:lstStyle/>
          <a:p>
            <a:pPr eaLnBrk="1" hangingPunct="1"/>
            <a:r>
              <a:rPr lang="en-US" dirty="0"/>
              <a:t>Patient-Professional Trust Issues</a:t>
            </a:r>
          </a:p>
          <a:p>
            <a:pPr lvl="1" eaLnBrk="1" hangingPunct="1"/>
            <a:r>
              <a:rPr lang="en-US" dirty="0"/>
              <a:t>An MCAS patient’s distrust of health care professionals (MDs, RNs, etc.) is born out of years of:</a:t>
            </a:r>
          </a:p>
          <a:p>
            <a:pPr lvl="2" eaLnBrk="1" hangingPunct="1"/>
            <a:r>
              <a:rPr lang="en-US" dirty="0"/>
              <a:t>Professionals not listening to patient’s complaints</a:t>
            </a:r>
          </a:p>
          <a:p>
            <a:pPr lvl="2" eaLnBrk="1" hangingPunct="1"/>
            <a:r>
              <a:rPr lang="en-US" dirty="0"/>
              <a:t>Professionals denying/dismissing/mocking patient’s complaints</a:t>
            </a:r>
          </a:p>
          <a:p>
            <a:pPr lvl="2" eaLnBrk="1" hangingPunct="1"/>
            <a:r>
              <a:rPr lang="en-US" dirty="0"/>
              <a:t>Misdiagnoses of </a:t>
            </a:r>
            <a:r>
              <a:rPr lang="en-US" dirty="0" err="1"/>
              <a:t>psychosomatism</a:t>
            </a:r>
            <a:r>
              <a:rPr lang="en-US" dirty="0"/>
              <a:t> &amp; Munchausen’s (&amp; by proxy) despite careful case review showing such just isn’t possible</a:t>
            </a:r>
          </a:p>
          <a:p>
            <a:pPr lvl="3" eaLnBrk="1" hangingPunct="1"/>
            <a:r>
              <a:rPr lang="en-US" dirty="0"/>
              <a:t>Note neuropsychiatric issues (most common psych issues: anxiety, depression) are COMMON in MCAS but almost always are SECONDARY to the MCAS</a:t>
            </a:r>
          </a:p>
          <a:p>
            <a:pPr lvl="2" eaLnBrk="1" hangingPunct="1"/>
            <a:r>
              <a:rPr lang="en-US" dirty="0"/>
              <a:t>Repeated failure to think of, and establish, convincing/unifying diagnoses</a:t>
            </a:r>
          </a:p>
          <a:p>
            <a:pPr lvl="2" eaLnBrk="1" hangingPunct="1"/>
            <a:r>
              <a:rPr lang="en-US" dirty="0"/>
              <a:t>Repeated failure to find significant/explanatory abnormalities in tests</a:t>
            </a:r>
          </a:p>
          <a:p>
            <a:pPr lvl="2" eaLnBrk="1" hangingPunct="1"/>
            <a:r>
              <a:rPr lang="en-US" dirty="0"/>
              <a:t>Repeated failure of empirically tried treatments to provide significant benefit</a:t>
            </a:r>
          </a:p>
          <a:p>
            <a:pPr lvl="2" eaLnBrk="1" hangingPunct="1"/>
            <a:r>
              <a:rPr lang="en-US" dirty="0"/>
              <a:t>Repeated failure to identify sensible directions for further investigation</a:t>
            </a:r>
          </a:p>
          <a:p>
            <a:pPr lvl="2" eaLnBrk="1" hangingPunct="1"/>
            <a:endParaRPr lang="en-US" dirty="0"/>
          </a:p>
        </p:txBody>
      </p:sp>
    </p:spTree>
    <p:extLst>
      <p:ext uri="{BB962C8B-B14F-4D97-AF65-F5344CB8AC3E}">
        <p14:creationId xmlns:p14="http://schemas.microsoft.com/office/powerpoint/2010/main" val="2388191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a:xfrm>
            <a:off x="457200" y="298119"/>
            <a:ext cx="8229600" cy="1143000"/>
          </a:xfrm>
        </p:spPr>
        <p:txBody>
          <a:bodyPr/>
          <a:lstStyle/>
          <a:p>
            <a:pPr eaLnBrk="1" hangingPunct="1"/>
            <a:r>
              <a:rPr lang="en-US" dirty="0"/>
              <a:t>MCAS: Key Nursing Care Issues</a:t>
            </a:r>
          </a:p>
        </p:txBody>
      </p:sp>
      <p:sp>
        <p:nvSpPr>
          <p:cNvPr id="81922" name="Content Placeholder 2"/>
          <p:cNvSpPr>
            <a:spLocks noGrp="1"/>
          </p:cNvSpPr>
          <p:nvPr>
            <p:ph idx="1"/>
          </p:nvPr>
        </p:nvSpPr>
        <p:spPr>
          <a:xfrm>
            <a:off x="457199" y="1464824"/>
            <a:ext cx="8527003" cy="5451584"/>
          </a:xfrm>
        </p:spPr>
        <p:txBody>
          <a:bodyPr>
            <a:normAutofit fontScale="92500" lnSpcReduction="10000"/>
          </a:bodyPr>
          <a:lstStyle/>
          <a:p>
            <a:pPr eaLnBrk="1" hangingPunct="1"/>
            <a:r>
              <a:rPr lang="en-US" dirty="0"/>
              <a:t>MCAS patients often have remarkable sensitivities/ reactivities to:</a:t>
            </a:r>
          </a:p>
          <a:p>
            <a:pPr lvl="1" eaLnBrk="1" hangingPunct="1"/>
            <a:r>
              <a:rPr lang="en-US" dirty="0"/>
              <a:t>Substances</a:t>
            </a:r>
          </a:p>
          <a:p>
            <a:pPr lvl="2" eaLnBrk="1" hangingPunct="1"/>
            <a:r>
              <a:rPr lang="en-US" dirty="0"/>
              <a:t>Foods</a:t>
            </a:r>
          </a:p>
          <a:p>
            <a:pPr lvl="2" eaLnBrk="1" hangingPunct="1"/>
            <a:r>
              <a:rPr lang="en-US" dirty="0"/>
              <a:t>Odors/fragrances</a:t>
            </a:r>
          </a:p>
          <a:p>
            <a:pPr lvl="3" eaLnBrk="1" hangingPunct="1"/>
            <a:r>
              <a:rPr lang="en-US" dirty="0"/>
              <a:t>MCAS patients CAN smell, and react to, food odors in the nurses’ lounge at the opposite end of the ward</a:t>
            </a:r>
          </a:p>
          <a:p>
            <a:pPr lvl="2" eaLnBrk="1" hangingPunct="1"/>
            <a:r>
              <a:rPr lang="en-US" dirty="0"/>
              <a:t>Chemicals (detergents, soaps, petroleum-based products…), whether natural or artificial, whether liquid or solid or aerosolized</a:t>
            </a:r>
          </a:p>
          <a:p>
            <a:pPr lvl="2" eaLnBrk="1" hangingPunct="1"/>
            <a:r>
              <a:rPr lang="en-US" dirty="0"/>
              <a:t>Environmental exposures: pollens, molds, animal </a:t>
            </a:r>
            <a:r>
              <a:rPr lang="en-US" dirty="0" err="1"/>
              <a:t>danders</a:t>
            </a:r>
            <a:r>
              <a:rPr lang="en-US" dirty="0"/>
              <a:t>, etc.</a:t>
            </a:r>
          </a:p>
          <a:p>
            <a:pPr lvl="2" eaLnBrk="1" hangingPunct="1"/>
            <a:r>
              <a:rPr lang="en-US" dirty="0"/>
              <a:t>Medication products (ESPECIALLY EXCIPIENT INGREDIENTS!)</a:t>
            </a:r>
          </a:p>
          <a:p>
            <a:pPr lvl="3" eaLnBrk="1" hangingPunct="1"/>
            <a:r>
              <a:rPr lang="en-US" dirty="0"/>
              <a:t>When an MCAS patient tells you he/she can only tolerate certain formulations of a drug, he/she is not kidding!</a:t>
            </a:r>
          </a:p>
          <a:p>
            <a:pPr lvl="4" eaLnBrk="1" hangingPunct="1"/>
            <a:r>
              <a:rPr lang="en-US" dirty="0"/>
              <a:t>Intolerable formulation = risk for anaphylaxis or other serious </a:t>
            </a:r>
            <a:r>
              <a:rPr lang="en-US" dirty="0" err="1"/>
              <a:t>rxns</a:t>
            </a:r>
            <a:endParaRPr lang="en-US" dirty="0"/>
          </a:p>
          <a:p>
            <a:pPr lvl="3" eaLnBrk="1" hangingPunct="1"/>
            <a:r>
              <a:rPr lang="en-US" dirty="0"/>
              <a:t>These are the patients with the “impossible” reactivities, i.e., reactivities to medications “everybody” tolerates, reactivities to “inert” implanted materials, </a:t>
            </a:r>
            <a:r>
              <a:rPr lang="en-US" i="1" dirty="0"/>
              <a:t>apparent</a:t>
            </a:r>
            <a:r>
              <a:rPr lang="en-US" dirty="0"/>
              <a:t> reactivities to saline</a:t>
            </a:r>
          </a:p>
        </p:txBody>
      </p:sp>
    </p:spTree>
    <p:extLst>
      <p:ext uri="{BB962C8B-B14F-4D97-AF65-F5344CB8AC3E}">
        <p14:creationId xmlns:p14="http://schemas.microsoft.com/office/powerpoint/2010/main" val="2181318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a:xfrm>
            <a:off x="457200" y="298119"/>
            <a:ext cx="8229600" cy="1143000"/>
          </a:xfrm>
        </p:spPr>
        <p:txBody>
          <a:bodyPr/>
          <a:lstStyle/>
          <a:p>
            <a:pPr eaLnBrk="1" hangingPunct="1"/>
            <a:r>
              <a:rPr lang="en-US" dirty="0"/>
              <a:t>MCAS: Key Nursing Care Issues</a:t>
            </a:r>
          </a:p>
        </p:txBody>
      </p:sp>
      <p:sp>
        <p:nvSpPr>
          <p:cNvPr id="81922" name="Content Placeholder 2"/>
          <p:cNvSpPr>
            <a:spLocks noGrp="1"/>
          </p:cNvSpPr>
          <p:nvPr>
            <p:ph idx="1"/>
          </p:nvPr>
        </p:nvSpPr>
        <p:spPr>
          <a:xfrm>
            <a:off x="457199" y="1464824"/>
            <a:ext cx="8469297" cy="5451584"/>
          </a:xfrm>
        </p:spPr>
        <p:txBody>
          <a:bodyPr>
            <a:normAutofit fontScale="92500" lnSpcReduction="10000"/>
          </a:bodyPr>
          <a:lstStyle/>
          <a:p>
            <a:pPr eaLnBrk="1" hangingPunct="1"/>
            <a:r>
              <a:rPr lang="en-US" dirty="0"/>
              <a:t>MCAS patients often have remarkable sensitivities/ reactivities to:</a:t>
            </a:r>
          </a:p>
          <a:p>
            <a:pPr lvl="1" eaLnBrk="1" hangingPunct="1"/>
            <a:r>
              <a:rPr lang="en-US" dirty="0"/>
              <a:t>Activities</a:t>
            </a:r>
          </a:p>
          <a:p>
            <a:pPr lvl="2" eaLnBrk="1" hangingPunct="1"/>
            <a:r>
              <a:rPr lang="en-US" dirty="0"/>
              <a:t>MCAS is highly associated with chronic fatigue syndrome (CFS)</a:t>
            </a:r>
          </a:p>
          <a:p>
            <a:pPr lvl="3" eaLnBrk="1" hangingPunct="1"/>
            <a:r>
              <a:rPr lang="en-US" dirty="0"/>
              <a:t>Poor stamina, unusual post-exertional fatigue</a:t>
            </a:r>
          </a:p>
          <a:p>
            <a:pPr lvl="2" eaLnBrk="1" hangingPunct="1"/>
            <a:r>
              <a:rPr lang="en-US" dirty="0"/>
              <a:t>MCAS is highly associated with postural orthostatic tachycardia syndrome (POTS)</a:t>
            </a:r>
          </a:p>
          <a:p>
            <a:pPr lvl="3" eaLnBrk="1" hangingPunct="1"/>
            <a:r>
              <a:rPr lang="en-US" dirty="0"/>
              <a:t>Poor tolerance of orthostatic changes</a:t>
            </a:r>
          </a:p>
          <a:p>
            <a:pPr lvl="3" eaLnBrk="1" hangingPunct="1"/>
            <a:r>
              <a:rPr lang="en-US" dirty="0"/>
              <a:t>Significant lability of BP and/or pulse is COMMON</a:t>
            </a:r>
          </a:p>
          <a:p>
            <a:pPr lvl="2" eaLnBrk="1" hangingPunct="1"/>
            <a:r>
              <a:rPr lang="en-US" dirty="0"/>
              <a:t>MCAS is highly associated with hypermobile Ehlers Danlos Syndrome (</a:t>
            </a:r>
            <a:r>
              <a:rPr lang="en-US" dirty="0" err="1"/>
              <a:t>hEDS</a:t>
            </a:r>
            <a:r>
              <a:rPr lang="en-US" dirty="0"/>
              <a:t>)</a:t>
            </a:r>
          </a:p>
          <a:p>
            <a:pPr lvl="3" eaLnBrk="1" hangingPunct="1"/>
            <a:r>
              <a:rPr lang="en-US" dirty="0"/>
              <a:t>Diffuse pain; sometimes trivially easy joint dislocations</a:t>
            </a:r>
          </a:p>
          <a:p>
            <a:pPr lvl="2" eaLnBrk="1" hangingPunct="1"/>
            <a:r>
              <a:rPr lang="en-US" dirty="0"/>
              <a:t>MCAS patients often easily bruise/bleed from trivial triggers</a:t>
            </a:r>
          </a:p>
          <a:p>
            <a:pPr lvl="3" eaLnBrk="1" hangingPunct="1"/>
            <a:r>
              <a:rPr lang="en-US" dirty="0"/>
              <a:t>Aberrant heparin release by dysfunctional mast cells in a particular site + very short half-life of heparin at body temperature = significant LOCAL bleeding with no detectable significant SYSTEMIC coagulopathy</a:t>
            </a:r>
          </a:p>
        </p:txBody>
      </p:sp>
    </p:spTree>
    <p:extLst>
      <p:ext uri="{BB962C8B-B14F-4D97-AF65-F5344CB8AC3E}">
        <p14:creationId xmlns:p14="http://schemas.microsoft.com/office/powerpoint/2010/main" val="38312512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a:xfrm>
            <a:off x="457200" y="298119"/>
            <a:ext cx="8229600" cy="1143000"/>
          </a:xfrm>
        </p:spPr>
        <p:txBody>
          <a:bodyPr/>
          <a:lstStyle/>
          <a:p>
            <a:pPr eaLnBrk="1" hangingPunct="1"/>
            <a:r>
              <a:rPr lang="en-US" dirty="0"/>
              <a:t>MCAS: Key Nursing Care Issues</a:t>
            </a:r>
          </a:p>
        </p:txBody>
      </p:sp>
      <p:sp>
        <p:nvSpPr>
          <p:cNvPr id="81922" name="Content Placeholder 2"/>
          <p:cNvSpPr>
            <a:spLocks noGrp="1"/>
          </p:cNvSpPr>
          <p:nvPr>
            <p:ph idx="1"/>
          </p:nvPr>
        </p:nvSpPr>
        <p:spPr>
          <a:xfrm>
            <a:off x="457199" y="1464824"/>
            <a:ext cx="8469297" cy="5451584"/>
          </a:xfrm>
        </p:spPr>
        <p:txBody>
          <a:bodyPr>
            <a:normAutofit lnSpcReduction="10000"/>
          </a:bodyPr>
          <a:lstStyle/>
          <a:p>
            <a:pPr eaLnBrk="1" hangingPunct="1"/>
            <a:r>
              <a:rPr lang="en-US" dirty="0"/>
              <a:t>MCAS patients often have remarkable sensitivities/ reactivities to:</a:t>
            </a:r>
          </a:p>
          <a:p>
            <a:pPr lvl="1" eaLnBrk="1" hangingPunct="1"/>
            <a:r>
              <a:rPr lang="en-US" dirty="0"/>
              <a:t>Physical forces</a:t>
            </a:r>
          </a:p>
          <a:p>
            <a:pPr lvl="2" eaLnBrk="1" hangingPunct="1"/>
            <a:r>
              <a:rPr lang="en-US" dirty="0"/>
              <a:t>Changes in TEMPERATURE (note, too, their frequent </a:t>
            </a:r>
            <a:r>
              <a:rPr lang="en-US" dirty="0" err="1"/>
              <a:t>dysautonomias</a:t>
            </a:r>
            <a:r>
              <a:rPr lang="en-US" dirty="0"/>
              <a:t> include frequent poor temp./sweat regulation)</a:t>
            </a:r>
          </a:p>
          <a:p>
            <a:pPr lvl="2" eaLnBrk="1" hangingPunct="1"/>
            <a:r>
              <a:rPr lang="en-US" dirty="0"/>
              <a:t>Changes in PRESSURE (sometimes as subtle as changes in air pressure, such as with an approaching storm)</a:t>
            </a:r>
          </a:p>
          <a:p>
            <a:pPr lvl="2" eaLnBrk="1" hangingPunct="1"/>
            <a:r>
              <a:rPr lang="en-US" dirty="0"/>
              <a:t>Loud noises (</a:t>
            </a:r>
            <a:r>
              <a:rPr lang="en-US" dirty="0" err="1"/>
              <a:t>misophonia</a:t>
            </a:r>
            <a:r>
              <a:rPr lang="en-US" dirty="0"/>
              <a:t>)</a:t>
            </a:r>
          </a:p>
          <a:p>
            <a:pPr lvl="2" eaLnBrk="1" hangingPunct="1"/>
            <a:r>
              <a:rPr lang="en-US" dirty="0"/>
              <a:t>Low wavelengths (bass tones, vibrations)</a:t>
            </a:r>
          </a:p>
          <a:p>
            <a:pPr lvl="2" eaLnBrk="1" hangingPunct="1"/>
            <a:r>
              <a:rPr lang="en-US" dirty="0"/>
              <a:t>High wavelengths (high audio tones, ultraviolet (e.g., from not only sun but also fluorescent lights!), radio (</a:t>
            </a:r>
            <a:r>
              <a:rPr lang="en-US" dirty="0" err="1"/>
              <a:t>WiFi</a:t>
            </a:r>
            <a:r>
              <a:rPr lang="en-US" dirty="0"/>
              <a:t>!), gamma (radiotherapy))</a:t>
            </a:r>
          </a:p>
          <a:p>
            <a:pPr lvl="2" eaLnBrk="1" hangingPunct="1"/>
            <a:r>
              <a:rPr lang="en-US" dirty="0"/>
              <a:t>Electric shocks (static electricity exposures)</a:t>
            </a:r>
          </a:p>
          <a:p>
            <a:pPr lvl="3" eaLnBrk="1" hangingPunct="1"/>
            <a:r>
              <a:rPr lang="en-US" dirty="0"/>
              <a:t>Curiously, ECT usually is well tolerated, possibly due to mast-cell-stabilizing pre-medications</a:t>
            </a:r>
          </a:p>
        </p:txBody>
      </p:sp>
    </p:spTree>
    <p:extLst>
      <p:ext uri="{BB962C8B-B14F-4D97-AF65-F5344CB8AC3E}">
        <p14:creationId xmlns:p14="http://schemas.microsoft.com/office/powerpoint/2010/main" val="10585703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2222"/>
            <a:ext cx="8229600" cy="1143000"/>
          </a:xfrm>
        </p:spPr>
        <p:txBody>
          <a:bodyPr/>
          <a:lstStyle/>
          <a:p>
            <a:pPr algn="ctr"/>
            <a:r>
              <a:rPr lang="en-US" dirty="0"/>
              <a:t>Characterization of MCAS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7516"/>
            <a:ext cx="9133702" cy="46325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EDA92D15-F3F5-4288-AB51-1E825AA3B3A3}"/>
              </a:ext>
            </a:extLst>
          </p:cNvPr>
          <p:cNvSpPr txBox="1"/>
          <p:nvPr/>
        </p:nvSpPr>
        <p:spPr>
          <a:xfrm>
            <a:off x="-71146" y="6519787"/>
            <a:ext cx="5530644"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Afrin LB, Self S, </a:t>
            </a:r>
            <a:r>
              <a:rPr lang="en-US" sz="1000" dirty="0" err="1">
                <a:latin typeface="Times New Roman" panose="02020603050405020304" pitchFamily="18" charset="0"/>
                <a:cs typeface="Times New Roman" panose="02020603050405020304" pitchFamily="18" charset="0"/>
              </a:rPr>
              <a:t>Menk</a:t>
            </a:r>
            <a:r>
              <a:rPr lang="en-US" sz="1000" dirty="0">
                <a:latin typeface="Times New Roman" panose="02020603050405020304" pitchFamily="18" charset="0"/>
                <a:cs typeface="Times New Roman" panose="02020603050405020304" pitchFamily="18" charset="0"/>
              </a:rPr>
              <a:t> J, </a:t>
            </a:r>
            <a:r>
              <a:rPr lang="en-US" sz="1000" dirty="0" err="1">
                <a:latin typeface="Times New Roman" panose="02020603050405020304" pitchFamily="18" charset="0"/>
                <a:cs typeface="Times New Roman" panose="02020603050405020304" pitchFamily="18" charset="0"/>
              </a:rPr>
              <a:t>Lazarchick</a:t>
            </a:r>
            <a:r>
              <a:rPr lang="en-US" sz="1000" dirty="0">
                <a:latin typeface="Times New Roman" panose="02020603050405020304" pitchFamily="18" charset="0"/>
                <a:cs typeface="Times New Roman" panose="02020603050405020304" pitchFamily="18" charset="0"/>
              </a:rPr>
              <a:t> J. </a:t>
            </a:r>
            <a:r>
              <a:rPr lang="en-US" sz="1000" i="1" dirty="0">
                <a:latin typeface="Times New Roman" panose="02020603050405020304" pitchFamily="18" charset="0"/>
                <a:cs typeface="Times New Roman" panose="02020603050405020304" pitchFamily="18" charset="0"/>
              </a:rPr>
              <a:t>Am J Med </a:t>
            </a:r>
            <a:r>
              <a:rPr lang="en-US" sz="1000" i="1" dirty="0" err="1">
                <a:latin typeface="Times New Roman" panose="02020603050405020304" pitchFamily="18" charset="0"/>
                <a:cs typeface="Times New Roman" panose="02020603050405020304" pitchFamily="18" charset="0"/>
              </a:rPr>
              <a:t>Sci</a:t>
            </a:r>
            <a:r>
              <a:rPr lang="en-US" sz="1000" i="1" dirty="0">
                <a:latin typeface="Times New Roman" panose="02020603050405020304" pitchFamily="18" charset="0"/>
                <a:cs typeface="Times New Roman" panose="02020603050405020304" pitchFamily="18" charset="0"/>
              </a:rPr>
              <a:t> </a:t>
            </a:r>
            <a:r>
              <a:rPr lang="en-US" sz="1000" dirty="0">
                <a:latin typeface="Times New Roman" panose="02020603050405020304" pitchFamily="18" charset="0"/>
                <a:cs typeface="Times New Roman" panose="02020603050405020304" pitchFamily="18" charset="0"/>
              </a:rPr>
              <a:t>2017;353(3):207-215.</a:t>
            </a:r>
          </a:p>
        </p:txBody>
      </p:sp>
    </p:spTree>
    <p:extLst>
      <p:ext uri="{BB962C8B-B14F-4D97-AF65-F5344CB8AC3E}">
        <p14:creationId xmlns:p14="http://schemas.microsoft.com/office/powerpoint/2010/main" val="38128161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2222"/>
            <a:ext cx="8229600" cy="1143000"/>
          </a:xfrm>
        </p:spPr>
        <p:txBody>
          <a:bodyPr/>
          <a:lstStyle/>
          <a:p>
            <a:pPr algn="ctr"/>
            <a:r>
              <a:rPr lang="en-US" dirty="0"/>
              <a:t>Characterization of MCAS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33407"/>
            <a:ext cx="9144000" cy="4802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D1EDFCE1-4415-48B4-AA80-CC818EAC21E7}"/>
              </a:ext>
            </a:extLst>
          </p:cNvPr>
          <p:cNvSpPr txBox="1"/>
          <p:nvPr/>
        </p:nvSpPr>
        <p:spPr>
          <a:xfrm>
            <a:off x="-71146" y="6519787"/>
            <a:ext cx="5530644"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Afrin LB, Self S, </a:t>
            </a:r>
            <a:r>
              <a:rPr lang="en-US" sz="1000" dirty="0" err="1">
                <a:latin typeface="Times New Roman" panose="02020603050405020304" pitchFamily="18" charset="0"/>
                <a:cs typeface="Times New Roman" panose="02020603050405020304" pitchFamily="18" charset="0"/>
              </a:rPr>
              <a:t>Menk</a:t>
            </a:r>
            <a:r>
              <a:rPr lang="en-US" sz="1000" dirty="0">
                <a:latin typeface="Times New Roman" panose="02020603050405020304" pitchFamily="18" charset="0"/>
                <a:cs typeface="Times New Roman" panose="02020603050405020304" pitchFamily="18" charset="0"/>
              </a:rPr>
              <a:t> J, </a:t>
            </a:r>
            <a:r>
              <a:rPr lang="en-US" sz="1000" dirty="0" err="1">
                <a:latin typeface="Times New Roman" panose="02020603050405020304" pitchFamily="18" charset="0"/>
                <a:cs typeface="Times New Roman" panose="02020603050405020304" pitchFamily="18" charset="0"/>
              </a:rPr>
              <a:t>Lazarchick</a:t>
            </a:r>
            <a:r>
              <a:rPr lang="en-US" sz="1000" dirty="0">
                <a:latin typeface="Times New Roman" panose="02020603050405020304" pitchFamily="18" charset="0"/>
                <a:cs typeface="Times New Roman" panose="02020603050405020304" pitchFamily="18" charset="0"/>
              </a:rPr>
              <a:t> J. </a:t>
            </a:r>
            <a:r>
              <a:rPr lang="en-US" sz="1000" i="1" dirty="0">
                <a:latin typeface="Times New Roman" panose="02020603050405020304" pitchFamily="18" charset="0"/>
                <a:cs typeface="Times New Roman" panose="02020603050405020304" pitchFamily="18" charset="0"/>
              </a:rPr>
              <a:t>Am J Med </a:t>
            </a:r>
            <a:r>
              <a:rPr lang="en-US" sz="1000" i="1" dirty="0" err="1">
                <a:latin typeface="Times New Roman" panose="02020603050405020304" pitchFamily="18" charset="0"/>
                <a:cs typeface="Times New Roman" panose="02020603050405020304" pitchFamily="18" charset="0"/>
              </a:rPr>
              <a:t>Sci</a:t>
            </a:r>
            <a:r>
              <a:rPr lang="en-US" sz="1000" i="1" dirty="0">
                <a:latin typeface="Times New Roman" panose="02020603050405020304" pitchFamily="18" charset="0"/>
                <a:cs typeface="Times New Roman" panose="02020603050405020304" pitchFamily="18" charset="0"/>
              </a:rPr>
              <a:t> </a:t>
            </a:r>
            <a:r>
              <a:rPr lang="en-US" sz="1000" dirty="0">
                <a:latin typeface="Times New Roman" panose="02020603050405020304" pitchFamily="18" charset="0"/>
                <a:cs typeface="Times New Roman" panose="02020603050405020304" pitchFamily="18" charset="0"/>
              </a:rPr>
              <a:t>2017;353(3):207-215.</a:t>
            </a:r>
          </a:p>
        </p:txBody>
      </p:sp>
    </p:spTree>
    <p:extLst>
      <p:ext uri="{BB962C8B-B14F-4D97-AF65-F5344CB8AC3E}">
        <p14:creationId xmlns:p14="http://schemas.microsoft.com/office/powerpoint/2010/main" val="27429877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2222"/>
            <a:ext cx="8229600" cy="1143000"/>
          </a:xfrm>
        </p:spPr>
        <p:txBody>
          <a:bodyPr/>
          <a:lstStyle/>
          <a:p>
            <a:pPr algn="ctr"/>
            <a:r>
              <a:rPr lang="en-US" dirty="0"/>
              <a:t>Characterization of MCAS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4628"/>
            <a:ext cx="9136516" cy="4657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D2B5E676-40F3-42A5-BCBB-874637C2FB91}"/>
              </a:ext>
            </a:extLst>
          </p:cNvPr>
          <p:cNvSpPr txBox="1"/>
          <p:nvPr/>
        </p:nvSpPr>
        <p:spPr>
          <a:xfrm>
            <a:off x="-71146" y="6519787"/>
            <a:ext cx="5530644"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Afrin LB, Self S, </a:t>
            </a:r>
            <a:r>
              <a:rPr lang="en-US" sz="1000" dirty="0" err="1">
                <a:latin typeface="Times New Roman" panose="02020603050405020304" pitchFamily="18" charset="0"/>
                <a:cs typeface="Times New Roman" panose="02020603050405020304" pitchFamily="18" charset="0"/>
              </a:rPr>
              <a:t>Menk</a:t>
            </a:r>
            <a:r>
              <a:rPr lang="en-US" sz="1000" dirty="0">
                <a:latin typeface="Times New Roman" panose="02020603050405020304" pitchFamily="18" charset="0"/>
                <a:cs typeface="Times New Roman" panose="02020603050405020304" pitchFamily="18" charset="0"/>
              </a:rPr>
              <a:t> J, </a:t>
            </a:r>
            <a:r>
              <a:rPr lang="en-US" sz="1000" dirty="0" err="1">
                <a:latin typeface="Times New Roman" panose="02020603050405020304" pitchFamily="18" charset="0"/>
                <a:cs typeface="Times New Roman" panose="02020603050405020304" pitchFamily="18" charset="0"/>
              </a:rPr>
              <a:t>Lazarchick</a:t>
            </a:r>
            <a:r>
              <a:rPr lang="en-US" sz="1000" dirty="0">
                <a:latin typeface="Times New Roman" panose="02020603050405020304" pitchFamily="18" charset="0"/>
                <a:cs typeface="Times New Roman" panose="02020603050405020304" pitchFamily="18" charset="0"/>
              </a:rPr>
              <a:t> J. </a:t>
            </a:r>
            <a:r>
              <a:rPr lang="en-US" sz="1000" i="1" dirty="0">
                <a:latin typeface="Times New Roman" panose="02020603050405020304" pitchFamily="18" charset="0"/>
                <a:cs typeface="Times New Roman" panose="02020603050405020304" pitchFamily="18" charset="0"/>
              </a:rPr>
              <a:t>Am J Med </a:t>
            </a:r>
            <a:r>
              <a:rPr lang="en-US" sz="1000" i="1" dirty="0" err="1">
                <a:latin typeface="Times New Roman" panose="02020603050405020304" pitchFamily="18" charset="0"/>
                <a:cs typeface="Times New Roman" panose="02020603050405020304" pitchFamily="18" charset="0"/>
              </a:rPr>
              <a:t>Sci</a:t>
            </a:r>
            <a:r>
              <a:rPr lang="en-US" sz="1000" i="1" dirty="0">
                <a:latin typeface="Times New Roman" panose="02020603050405020304" pitchFamily="18" charset="0"/>
                <a:cs typeface="Times New Roman" panose="02020603050405020304" pitchFamily="18" charset="0"/>
              </a:rPr>
              <a:t> </a:t>
            </a:r>
            <a:r>
              <a:rPr lang="en-US" sz="1000" dirty="0">
                <a:latin typeface="Times New Roman" panose="02020603050405020304" pitchFamily="18" charset="0"/>
                <a:cs typeface="Times New Roman" panose="02020603050405020304" pitchFamily="18" charset="0"/>
              </a:rPr>
              <a:t>2017;353(3):207-215.</a:t>
            </a:r>
          </a:p>
        </p:txBody>
      </p:sp>
    </p:spTree>
    <p:extLst>
      <p:ext uri="{BB962C8B-B14F-4D97-AF65-F5344CB8AC3E}">
        <p14:creationId xmlns:p14="http://schemas.microsoft.com/office/powerpoint/2010/main" val="34165912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2222"/>
            <a:ext cx="8229600" cy="1143000"/>
          </a:xfrm>
        </p:spPr>
        <p:txBody>
          <a:bodyPr/>
          <a:lstStyle/>
          <a:p>
            <a:pPr algn="ctr"/>
            <a:r>
              <a:rPr lang="en-US" dirty="0"/>
              <a:t>Characterization of MCAS</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12777"/>
            <a:ext cx="9161771" cy="3634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FD6A4E65-8E95-4A57-9363-45EC2C5584BD}"/>
              </a:ext>
            </a:extLst>
          </p:cNvPr>
          <p:cNvSpPr txBox="1"/>
          <p:nvPr/>
        </p:nvSpPr>
        <p:spPr>
          <a:xfrm>
            <a:off x="-71146" y="6519787"/>
            <a:ext cx="5530644"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Afrin LB, Self S, </a:t>
            </a:r>
            <a:r>
              <a:rPr lang="en-US" sz="1000" dirty="0" err="1">
                <a:latin typeface="Times New Roman" panose="02020603050405020304" pitchFamily="18" charset="0"/>
                <a:cs typeface="Times New Roman" panose="02020603050405020304" pitchFamily="18" charset="0"/>
              </a:rPr>
              <a:t>Menk</a:t>
            </a:r>
            <a:r>
              <a:rPr lang="en-US" sz="1000" dirty="0">
                <a:latin typeface="Times New Roman" panose="02020603050405020304" pitchFamily="18" charset="0"/>
                <a:cs typeface="Times New Roman" panose="02020603050405020304" pitchFamily="18" charset="0"/>
              </a:rPr>
              <a:t> J, </a:t>
            </a:r>
            <a:r>
              <a:rPr lang="en-US" sz="1000" dirty="0" err="1">
                <a:latin typeface="Times New Roman" panose="02020603050405020304" pitchFamily="18" charset="0"/>
                <a:cs typeface="Times New Roman" panose="02020603050405020304" pitchFamily="18" charset="0"/>
              </a:rPr>
              <a:t>Lazarchick</a:t>
            </a:r>
            <a:r>
              <a:rPr lang="en-US" sz="1000" dirty="0">
                <a:latin typeface="Times New Roman" panose="02020603050405020304" pitchFamily="18" charset="0"/>
                <a:cs typeface="Times New Roman" panose="02020603050405020304" pitchFamily="18" charset="0"/>
              </a:rPr>
              <a:t> J. </a:t>
            </a:r>
            <a:r>
              <a:rPr lang="en-US" sz="1000" i="1" dirty="0">
                <a:latin typeface="Times New Roman" panose="02020603050405020304" pitchFamily="18" charset="0"/>
                <a:cs typeface="Times New Roman" panose="02020603050405020304" pitchFamily="18" charset="0"/>
              </a:rPr>
              <a:t>Am J Med </a:t>
            </a:r>
            <a:r>
              <a:rPr lang="en-US" sz="1000" i="1" dirty="0" err="1">
                <a:latin typeface="Times New Roman" panose="02020603050405020304" pitchFamily="18" charset="0"/>
                <a:cs typeface="Times New Roman" panose="02020603050405020304" pitchFamily="18" charset="0"/>
              </a:rPr>
              <a:t>Sci</a:t>
            </a:r>
            <a:r>
              <a:rPr lang="en-US" sz="1000" i="1" dirty="0">
                <a:latin typeface="Times New Roman" panose="02020603050405020304" pitchFamily="18" charset="0"/>
                <a:cs typeface="Times New Roman" panose="02020603050405020304" pitchFamily="18" charset="0"/>
              </a:rPr>
              <a:t> </a:t>
            </a:r>
            <a:r>
              <a:rPr lang="en-US" sz="1000" dirty="0">
                <a:latin typeface="Times New Roman" panose="02020603050405020304" pitchFamily="18" charset="0"/>
                <a:cs typeface="Times New Roman" panose="02020603050405020304" pitchFamily="18" charset="0"/>
              </a:rPr>
              <a:t>2017;353(3):207-215.</a:t>
            </a:r>
          </a:p>
        </p:txBody>
      </p:sp>
    </p:spTree>
    <p:extLst>
      <p:ext uri="{BB962C8B-B14F-4D97-AF65-F5344CB8AC3E}">
        <p14:creationId xmlns:p14="http://schemas.microsoft.com/office/powerpoint/2010/main" val="39873611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2222"/>
            <a:ext cx="8229600" cy="1143000"/>
          </a:xfrm>
        </p:spPr>
        <p:txBody>
          <a:bodyPr/>
          <a:lstStyle/>
          <a:p>
            <a:pPr algn="ctr"/>
            <a:r>
              <a:rPr lang="en-US" dirty="0"/>
              <a:t>Characterization of MCAS</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02" y="1974626"/>
            <a:ext cx="9113168" cy="4243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E8C499BB-7FB2-4E44-8F1D-BD5D8167B860}"/>
              </a:ext>
            </a:extLst>
          </p:cNvPr>
          <p:cNvSpPr txBox="1"/>
          <p:nvPr/>
        </p:nvSpPr>
        <p:spPr>
          <a:xfrm>
            <a:off x="-71146" y="6519787"/>
            <a:ext cx="5530644"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Afrin LB, Self S, </a:t>
            </a:r>
            <a:r>
              <a:rPr lang="en-US" sz="1000" dirty="0" err="1">
                <a:latin typeface="Times New Roman" panose="02020603050405020304" pitchFamily="18" charset="0"/>
                <a:cs typeface="Times New Roman" panose="02020603050405020304" pitchFamily="18" charset="0"/>
              </a:rPr>
              <a:t>Menk</a:t>
            </a:r>
            <a:r>
              <a:rPr lang="en-US" sz="1000" dirty="0">
                <a:latin typeface="Times New Roman" panose="02020603050405020304" pitchFamily="18" charset="0"/>
                <a:cs typeface="Times New Roman" panose="02020603050405020304" pitchFamily="18" charset="0"/>
              </a:rPr>
              <a:t> J, </a:t>
            </a:r>
            <a:r>
              <a:rPr lang="en-US" sz="1000" dirty="0" err="1">
                <a:latin typeface="Times New Roman" panose="02020603050405020304" pitchFamily="18" charset="0"/>
                <a:cs typeface="Times New Roman" panose="02020603050405020304" pitchFamily="18" charset="0"/>
              </a:rPr>
              <a:t>Lazarchick</a:t>
            </a:r>
            <a:r>
              <a:rPr lang="en-US" sz="1000" dirty="0">
                <a:latin typeface="Times New Roman" panose="02020603050405020304" pitchFamily="18" charset="0"/>
                <a:cs typeface="Times New Roman" panose="02020603050405020304" pitchFamily="18" charset="0"/>
              </a:rPr>
              <a:t> J. </a:t>
            </a:r>
            <a:r>
              <a:rPr lang="en-US" sz="1000" i="1" dirty="0">
                <a:latin typeface="Times New Roman" panose="02020603050405020304" pitchFamily="18" charset="0"/>
                <a:cs typeface="Times New Roman" panose="02020603050405020304" pitchFamily="18" charset="0"/>
              </a:rPr>
              <a:t>Am J Med </a:t>
            </a:r>
            <a:r>
              <a:rPr lang="en-US" sz="1000" i="1" dirty="0" err="1">
                <a:latin typeface="Times New Roman" panose="02020603050405020304" pitchFamily="18" charset="0"/>
                <a:cs typeface="Times New Roman" panose="02020603050405020304" pitchFamily="18" charset="0"/>
              </a:rPr>
              <a:t>Sci</a:t>
            </a:r>
            <a:r>
              <a:rPr lang="en-US" sz="1000" i="1" dirty="0">
                <a:latin typeface="Times New Roman" panose="02020603050405020304" pitchFamily="18" charset="0"/>
                <a:cs typeface="Times New Roman" panose="02020603050405020304" pitchFamily="18" charset="0"/>
              </a:rPr>
              <a:t> </a:t>
            </a:r>
            <a:r>
              <a:rPr lang="en-US" sz="1000" dirty="0">
                <a:latin typeface="Times New Roman" panose="02020603050405020304" pitchFamily="18" charset="0"/>
                <a:cs typeface="Times New Roman" panose="02020603050405020304" pitchFamily="18" charset="0"/>
              </a:rPr>
              <a:t>2017;353(3):207-215.</a:t>
            </a:r>
          </a:p>
        </p:txBody>
      </p:sp>
    </p:spTree>
    <p:extLst>
      <p:ext uri="{BB962C8B-B14F-4D97-AF65-F5344CB8AC3E}">
        <p14:creationId xmlns:p14="http://schemas.microsoft.com/office/powerpoint/2010/main" val="23957731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2222"/>
            <a:ext cx="8229600" cy="1143000"/>
          </a:xfrm>
        </p:spPr>
        <p:txBody>
          <a:bodyPr/>
          <a:lstStyle/>
          <a:p>
            <a:pPr algn="ctr"/>
            <a:r>
              <a:rPr lang="en-US" dirty="0"/>
              <a:t>Characterization of MCAS</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44505"/>
            <a:ext cx="9136443" cy="4556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9F006DEE-B4ED-4CB0-A9C3-3E72F13D1FF7}"/>
              </a:ext>
            </a:extLst>
          </p:cNvPr>
          <p:cNvSpPr txBox="1"/>
          <p:nvPr/>
        </p:nvSpPr>
        <p:spPr>
          <a:xfrm>
            <a:off x="-71146" y="6519787"/>
            <a:ext cx="5530644"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Afrin LB, Self S, </a:t>
            </a:r>
            <a:r>
              <a:rPr lang="en-US" sz="1000" dirty="0" err="1">
                <a:latin typeface="Times New Roman" panose="02020603050405020304" pitchFamily="18" charset="0"/>
                <a:cs typeface="Times New Roman" panose="02020603050405020304" pitchFamily="18" charset="0"/>
              </a:rPr>
              <a:t>Menk</a:t>
            </a:r>
            <a:r>
              <a:rPr lang="en-US" sz="1000" dirty="0">
                <a:latin typeface="Times New Roman" panose="02020603050405020304" pitchFamily="18" charset="0"/>
                <a:cs typeface="Times New Roman" panose="02020603050405020304" pitchFamily="18" charset="0"/>
              </a:rPr>
              <a:t> J, </a:t>
            </a:r>
            <a:r>
              <a:rPr lang="en-US" sz="1000" dirty="0" err="1">
                <a:latin typeface="Times New Roman" panose="02020603050405020304" pitchFamily="18" charset="0"/>
                <a:cs typeface="Times New Roman" panose="02020603050405020304" pitchFamily="18" charset="0"/>
              </a:rPr>
              <a:t>Lazarchick</a:t>
            </a:r>
            <a:r>
              <a:rPr lang="en-US" sz="1000" dirty="0">
                <a:latin typeface="Times New Roman" panose="02020603050405020304" pitchFamily="18" charset="0"/>
                <a:cs typeface="Times New Roman" panose="02020603050405020304" pitchFamily="18" charset="0"/>
              </a:rPr>
              <a:t> J. </a:t>
            </a:r>
            <a:r>
              <a:rPr lang="en-US" sz="1000" i="1" dirty="0">
                <a:latin typeface="Times New Roman" panose="02020603050405020304" pitchFamily="18" charset="0"/>
                <a:cs typeface="Times New Roman" panose="02020603050405020304" pitchFamily="18" charset="0"/>
              </a:rPr>
              <a:t>Am J Med </a:t>
            </a:r>
            <a:r>
              <a:rPr lang="en-US" sz="1000" i="1" dirty="0" err="1">
                <a:latin typeface="Times New Roman" panose="02020603050405020304" pitchFamily="18" charset="0"/>
                <a:cs typeface="Times New Roman" panose="02020603050405020304" pitchFamily="18" charset="0"/>
              </a:rPr>
              <a:t>Sci</a:t>
            </a:r>
            <a:r>
              <a:rPr lang="en-US" sz="1000" i="1" dirty="0">
                <a:latin typeface="Times New Roman" panose="02020603050405020304" pitchFamily="18" charset="0"/>
                <a:cs typeface="Times New Roman" panose="02020603050405020304" pitchFamily="18" charset="0"/>
              </a:rPr>
              <a:t> </a:t>
            </a:r>
            <a:r>
              <a:rPr lang="en-US" sz="1000" dirty="0">
                <a:latin typeface="Times New Roman" panose="02020603050405020304" pitchFamily="18" charset="0"/>
                <a:cs typeface="Times New Roman" panose="02020603050405020304" pitchFamily="18" charset="0"/>
              </a:rPr>
              <a:t>2017;353(3):207-215.</a:t>
            </a:r>
          </a:p>
        </p:txBody>
      </p:sp>
    </p:spTree>
    <p:extLst>
      <p:ext uri="{BB962C8B-B14F-4D97-AF65-F5344CB8AC3E}">
        <p14:creationId xmlns:p14="http://schemas.microsoft.com/office/powerpoint/2010/main" val="24959843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457200" y="545830"/>
            <a:ext cx="8229600" cy="1143000"/>
          </a:xfrm>
        </p:spPr>
        <p:txBody>
          <a:bodyPr/>
          <a:lstStyle/>
          <a:p>
            <a:pPr eaLnBrk="1" hangingPunct="1"/>
            <a:r>
              <a:rPr lang="en-US" dirty="0"/>
              <a:t>MCAD: Other Research Ideas</a:t>
            </a:r>
          </a:p>
        </p:txBody>
      </p:sp>
      <p:sp>
        <p:nvSpPr>
          <p:cNvPr id="82946" name="Content Placeholder 2"/>
          <p:cNvSpPr>
            <a:spLocks noGrp="1"/>
          </p:cNvSpPr>
          <p:nvPr>
            <p:ph idx="1"/>
          </p:nvPr>
        </p:nvSpPr>
        <p:spPr>
          <a:xfrm>
            <a:off x="457199" y="1776143"/>
            <a:ext cx="8686801" cy="4847300"/>
          </a:xfrm>
        </p:spPr>
        <p:txBody>
          <a:bodyPr>
            <a:normAutofit fontScale="77500" lnSpcReduction="20000"/>
          </a:bodyPr>
          <a:lstStyle/>
          <a:p>
            <a:pPr eaLnBrk="1" hangingPunct="1"/>
            <a:r>
              <a:rPr lang="en-US" dirty="0"/>
              <a:t>Characterization of Mast Cell Regulatory Gene Mutations in MCAS</a:t>
            </a:r>
          </a:p>
          <a:p>
            <a:pPr eaLnBrk="1" hangingPunct="1"/>
            <a:r>
              <a:rPr lang="en-US" dirty="0"/>
              <a:t>MCAD in Refractory GERD</a:t>
            </a:r>
          </a:p>
          <a:p>
            <a:pPr eaLnBrk="1" hangingPunct="1"/>
            <a:r>
              <a:rPr lang="en-US" dirty="0"/>
              <a:t>MCAD in Asthma</a:t>
            </a:r>
          </a:p>
          <a:p>
            <a:pPr eaLnBrk="1" hangingPunct="1"/>
            <a:r>
              <a:rPr lang="en-US" dirty="0"/>
              <a:t>MCAD in Obesity</a:t>
            </a:r>
          </a:p>
          <a:p>
            <a:pPr eaLnBrk="1" hangingPunct="1"/>
            <a:r>
              <a:rPr lang="en-US" dirty="0"/>
              <a:t>MCAD in Fibromyalgia</a:t>
            </a:r>
          </a:p>
          <a:p>
            <a:pPr eaLnBrk="1" hangingPunct="1"/>
            <a:r>
              <a:rPr lang="en-US" dirty="0"/>
              <a:t>MCAD in Chronic Fatigue Syndrome</a:t>
            </a:r>
          </a:p>
          <a:p>
            <a:pPr eaLnBrk="1" hangingPunct="1"/>
            <a:r>
              <a:rPr lang="en-US" dirty="0"/>
              <a:t>MCAD in Irritable Bowel Syndrome</a:t>
            </a:r>
          </a:p>
          <a:p>
            <a:pPr eaLnBrk="1" hangingPunct="1"/>
            <a:r>
              <a:rPr lang="en-US" dirty="0"/>
              <a:t>MCAD in Hypermobile Ehlers-</a:t>
            </a:r>
            <a:r>
              <a:rPr lang="en-US" dirty="0" err="1"/>
              <a:t>Danlos</a:t>
            </a:r>
            <a:r>
              <a:rPr lang="en-US" dirty="0"/>
              <a:t> Syndrome</a:t>
            </a:r>
          </a:p>
          <a:p>
            <a:pPr eaLnBrk="1" hangingPunct="1"/>
            <a:r>
              <a:rPr lang="en-US" dirty="0"/>
              <a:t>MCAD in Postural Orthostatic Tachycardia Syndrome</a:t>
            </a:r>
          </a:p>
          <a:p>
            <a:pPr eaLnBrk="1" hangingPunct="1"/>
            <a:r>
              <a:rPr lang="en-US" dirty="0"/>
              <a:t>MCAD in Atherosclerotic Vascular Disease</a:t>
            </a:r>
          </a:p>
          <a:p>
            <a:pPr eaLnBrk="1" hangingPunct="1"/>
            <a:r>
              <a:rPr lang="en-US" dirty="0"/>
              <a:t>MCAD in Multiple Chemical Sensitivity (MCS)/Toxicant-Induced Loss of Tolerance (TILT)</a:t>
            </a:r>
          </a:p>
          <a:p>
            <a:pPr eaLnBrk="1" hangingPunct="1"/>
            <a:r>
              <a:rPr lang="en-US" dirty="0"/>
              <a:t>MCAD in Gulf War Illness</a:t>
            </a:r>
          </a:p>
          <a:p>
            <a:pPr eaLnBrk="1" hangingPunct="1"/>
            <a:r>
              <a:rPr lang="en-US" dirty="0"/>
              <a:t>MCAD as a Significant Modifier in Sickle Cell Disease</a:t>
            </a:r>
          </a:p>
          <a:p>
            <a:pPr eaLnBrk="1" hangingPunct="1"/>
            <a:r>
              <a:rPr lang="en-US" dirty="0"/>
              <a:t>Etc. etc. etc. etc.</a:t>
            </a:r>
          </a:p>
        </p:txBody>
      </p:sp>
    </p:spTree>
    <p:extLst>
      <p:ext uri="{BB962C8B-B14F-4D97-AF65-F5344CB8AC3E}">
        <p14:creationId xmlns:p14="http://schemas.microsoft.com/office/powerpoint/2010/main" val="23696599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a:xfrm>
            <a:off x="457200" y="618503"/>
            <a:ext cx="8229600" cy="1143000"/>
          </a:xfrm>
        </p:spPr>
        <p:txBody>
          <a:bodyPr/>
          <a:lstStyle/>
          <a:p>
            <a:pPr eaLnBrk="1" hangingPunct="1"/>
            <a:r>
              <a:rPr lang="en-US" dirty="0"/>
              <a:t>MCAD: What’s next?</a:t>
            </a:r>
          </a:p>
        </p:txBody>
      </p:sp>
      <p:sp>
        <p:nvSpPr>
          <p:cNvPr id="92162" name="Content Placeholder 2"/>
          <p:cNvSpPr>
            <a:spLocks noGrp="1"/>
          </p:cNvSpPr>
          <p:nvPr>
            <p:ph idx="1"/>
          </p:nvPr>
        </p:nvSpPr>
        <p:spPr>
          <a:xfrm>
            <a:off x="457200" y="1824963"/>
            <a:ext cx="8686800" cy="5235160"/>
          </a:xfrm>
        </p:spPr>
        <p:txBody>
          <a:bodyPr/>
          <a:lstStyle/>
          <a:p>
            <a:pPr eaLnBrk="1" hangingPunct="1"/>
            <a:r>
              <a:rPr lang="en-US" b="1" u="sng" dirty="0"/>
              <a:t>RESEARCH</a:t>
            </a:r>
          </a:p>
          <a:p>
            <a:pPr lvl="1" eaLnBrk="1" hangingPunct="1"/>
            <a:r>
              <a:rPr lang="en-US" dirty="0"/>
              <a:t>Improved diagnostic techniques</a:t>
            </a:r>
          </a:p>
          <a:p>
            <a:pPr lvl="2" eaLnBrk="1" hangingPunct="1"/>
            <a:r>
              <a:rPr lang="en-US" dirty="0"/>
              <a:t>Early genomic sequencing of isolated mast cells to distinguish primary from secondary disease and identify mutational patterns correlating with various clinical presentations?</a:t>
            </a:r>
          </a:p>
          <a:p>
            <a:pPr lvl="1" eaLnBrk="1" hangingPunct="1"/>
            <a:r>
              <a:rPr lang="en-US" dirty="0"/>
              <a:t>Etiology</a:t>
            </a:r>
          </a:p>
          <a:p>
            <a:pPr lvl="2" eaLnBrk="1" hangingPunct="1"/>
            <a:r>
              <a:rPr lang="en-US" dirty="0"/>
              <a:t>Environmental?  Genetic?  Epigenetic?  Viral?</a:t>
            </a:r>
          </a:p>
          <a:p>
            <a:pPr lvl="1" eaLnBrk="1" hangingPunct="1"/>
            <a:r>
              <a:rPr lang="en-US" dirty="0"/>
              <a:t>Therapy</a:t>
            </a:r>
          </a:p>
          <a:p>
            <a:pPr lvl="2" eaLnBrk="1" hangingPunct="1"/>
            <a:r>
              <a:rPr lang="en-US" dirty="0"/>
              <a:t>Predictive biomarkers</a:t>
            </a:r>
          </a:p>
          <a:p>
            <a:pPr lvl="2" eaLnBrk="1" hangingPunct="1"/>
            <a:r>
              <a:rPr lang="en-US" dirty="0"/>
              <a:t>Targeted therapies</a:t>
            </a:r>
          </a:p>
          <a:p>
            <a:pPr eaLnBrk="1" hangingPunct="1"/>
            <a:r>
              <a:rPr lang="en-US" b="1" u="sng" dirty="0"/>
              <a:t>EDUCATION</a:t>
            </a:r>
            <a:r>
              <a:rPr lang="en-US" dirty="0"/>
              <a:t> (providers, payers, patients, grantors)</a:t>
            </a:r>
          </a:p>
        </p:txBody>
      </p:sp>
    </p:spTree>
    <p:custDataLst>
      <p:tags r:id="rId1"/>
    </p:custData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2975"/>
            <a:ext cx="8229600" cy="1143000"/>
          </a:xfrm>
        </p:spPr>
        <p:txBody>
          <a:bodyPr/>
          <a:lstStyle/>
          <a:p>
            <a:r>
              <a:rPr lang="en-US"/>
              <a:t>Summary</a:t>
            </a:r>
          </a:p>
        </p:txBody>
      </p:sp>
      <p:sp>
        <p:nvSpPr>
          <p:cNvPr id="3" name="Content Placeholder 2"/>
          <p:cNvSpPr>
            <a:spLocks noGrp="1"/>
          </p:cNvSpPr>
          <p:nvPr>
            <p:ph idx="1"/>
          </p:nvPr>
        </p:nvSpPr>
        <p:spPr>
          <a:xfrm>
            <a:off x="457200" y="3222873"/>
            <a:ext cx="8686800" cy="3222040"/>
          </a:xfrm>
        </p:spPr>
        <p:txBody>
          <a:bodyPr>
            <a:normAutofit fontScale="70000" lnSpcReduction="20000"/>
          </a:bodyPr>
          <a:lstStyle/>
          <a:p>
            <a:pPr eaLnBrk="1" hangingPunct="1"/>
            <a:r>
              <a:rPr lang="en-US" dirty="0"/>
              <a:t>Tryptase dominantly reflects total body MC load, not activation state</a:t>
            </a:r>
          </a:p>
          <a:p>
            <a:pPr eaLnBrk="1" hangingPunct="1"/>
            <a:r>
              <a:rPr lang="en-US" dirty="0"/>
              <a:t>MCAD symptoms usually from MC activation, not load</a:t>
            </a:r>
          </a:p>
          <a:p>
            <a:pPr eaLnBrk="1" hangingPunct="1"/>
            <a:r>
              <a:rPr lang="en-US" dirty="0"/>
              <a:t>Most MCAD patients…</a:t>
            </a:r>
          </a:p>
          <a:p>
            <a:pPr lvl="1" eaLnBrk="1" hangingPunct="1"/>
            <a:r>
              <a:rPr lang="en-US" dirty="0"/>
              <a:t>…have normal survival, making disease control even more important (QoL!)</a:t>
            </a:r>
          </a:p>
          <a:p>
            <a:pPr lvl="1" eaLnBrk="1" hangingPunct="1"/>
            <a:r>
              <a:rPr lang="en-US" dirty="0"/>
              <a:t>…can eventually find significantly helpful therapy once diagnosed</a:t>
            </a:r>
          </a:p>
          <a:p>
            <a:pPr eaLnBrk="1" hangingPunct="1"/>
            <a:r>
              <a:rPr lang="en-US" dirty="0"/>
              <a:t>Challenges:</a:t>
            </a:r>
          </a:p>
          <a:p>
            <a:pPr lvl="1" eaLnBrk="1" hangingPunct="1"/>
            <a:r>
              <a:rPr lang="en-US" dirty="0"/>
              <a:t>Heterogeneity of MCAS (mutational origin?)</a:t>
            </a:r>
          </a:p>
          <a:p>
            <a:pPr lvl="1" eaLnBrk="1" hangingPunct="1"/>
            <a:r>
              <a:rPr lang="en-US" dirty="0"/>
              <a:t>Many helpful therapies already found, but no</a:t>
            </a:r>
            <a:br>
              <a:rPr lang="en-US" dirty="0"/>
            </a:br>
            <a:r>
              <a:rPr lang="en-US" dirty="0"/>
              <a:t>biomarkers yet identified which reliably </a:t>
            </a:r>
            <a:r>
              <a:rPr lang="en-US" u="sng" dirty="0"/>
              <a:t>predict</a:t>
            </a:r>
            <a:br>
              <a:rPr lang="en-US" u="sng" dirty="0"/>
            </a:br>
            <a:r>
              <a:rPr lang="en-US" dirty="0"/>
              <a:t>helpful therapy</a:t>
            </a:r>
          </a:p>
          <a:p>
            <a:pPr lvl="1" eaLnBrk="1" hangingPunct="1"/>
            <a:r>
              <a:rPr lang="en-US" dirty="0"/>
              <a:t>Education of patients, providers, payers, regulators,</a:t>
            </a:r>
            <a:br>
              <a:rPr lang="en-US" dirty="0"/>
            </a:br>
            <a:r>
              <a:rPr lang="en-US" dirty="0"/>
              <a:t>grantors, pharma, etc. etc. etc.</a:t>
            </a:r>
          </a:p>
          <a:p>
            <a:pPr lvl="1" eaLnBrk="1" hangingPunct="1"/>
            <a:endParaRPr lang="en-US" dirty="0"/>
          </a:p>
        </p:txBody>
      </p:sp>
      <p:graphicFrame>
        <p:nvGraphicFramePr>
          <p:cNvPr id="4" name="Content Placeholder 1"/>
          <p:cNvGraphicFramePr>
            <a:graphicFrameLocks/>
          </p:cNvGraphicFramePr>
          <p:nvPr/>
        </p:nvGraphicFramePr>
        <p:xfrm>
          <a:off x="457200" y="1482918"/>
          <a:ext cx="8473044" cy="1752600"/>
        </p:xfrm>
        <a:graphic>
          <a:graphicData uri="http://schemas.openxmlformats.org/drawingml/2006/table">
            <a:tbl>
              <a:tblPr firstRow="1" bandRow="1">
                <a:tableStyleId>{5C22544A-7EE6-4342-B048-85BDC9FD1C3A}</a:tableStyleId>
              </a:tblPr>
              <a:tblGrid>
                <a:gridCol w="2072244">
                  <a:extLst>
                    <a:ext uri="{9D8B030D-6E8A-4147-A177-3AD203B41FA5}">
                      <a16:colId xmlns:a16="http://schemas.microsoft.com/office/drawing/2014/main" val="20000"/>
                    </a:ext>
                  </a:extLst>
                </a:gridCol>
                <a:gridCol w="1377538">
                  <a:extLst>
                    <a:ext uri="{9D8B030D-6E8A-4147-A177-3AD203B41FA5}">
                      <a16:colId xmlns:a16="http://schemas.microsoft.com/office/drawing/2014/main" val="20001"/>
                    </a:ext>
                  </a:extLst>
                </a:gridCol>
                <a:gridCol w="3669475">
                  <a:extLst>
                    <a:ext uri="{9D8B030D-6E8A-4147-A177-3AD203B41FA5}">
                      <a16:colId xmlns:a16="http://schemas.microsoft.com/office/drawing/2014/main" val="20002"/>
                    </a:ext>
                  </a:extLst>
                </a:gridCol>
                <a:gridCol w="1353787">
                  <a:extLst>
                    <a:ext uri="{9D8B030D-6E8A-4147-A177-3AD203B41FA5}">
                      <a16:colId xmlns:a16="http://schemas.microsoft.com/office/drawing/2014/main" val="20003"/>
                    </a:ext>
                  </a:extLst>
                </a:gridCol>
              </a:tblGrid>
              <a:tr h="370840">
                <a:tc>
                  <a:txBody>
                    <a:bodyPr/>
                    <a:lstStyle/>
                    <a:p>
                      <a:pPr algn="ctr"/>
                      <a:r>
                        <a:rPr lang="en-US"/>
                        <a:t>MCAD Diagnostic</a:t>
                      </a:r>
                      <a:r>
                        <a:rPr lang="en-US" baseline="0"/>
                        <a:t> Class</a:t>
                      </a:r>
                      <a:endParaRPr lang="en-US"/>
                    </a:p>
                  </a:txBody>
                  <a:tcPr anchor="ctr"/>
                </a:tc>
                <a:tc>
                  <a:txBody>
                    <a:bodyPr/>
                    <a:lstStyle/>
                    <a:p>
                      <a:pPr algn="ctr"/>
                      <a:r>
                        <a:rPr lang="en-US"/>
                        <a:t>General</a:t>
                      </a:r>
                      <a:r>
                        <a:rPr lang="en-US" baseline="0"/>
                        <a:t> </a:t>
                      </a:r>
                      <a:r>
                        <a:rPr lang="en-US"/>
                        <a:t>Prevalence</a:t>
                      </a:r>
                    </a:p>
                  </a:txBody>
                  <a:tcPr anchor="ctr"/>
                </a:tc>
                <a:tc>
                  <a:txBody>
                    <a:bodyPr/>
                    <a:lstStyle/>
                    <a:p>
                      <a:pPr algn="ctr"/>
                      <a:r>
                        <a:rPr lang="en-US"/>
                        <a:t>Phenotype</a:t>
                      </a:r>
                    </a:p>
                  </a:txBody>
                  <a:tcPr anchor="ctr"/>
                </a:tc>
                <a:tc>
                  <a:txBody>
                    <a:bodyPr/>
                    <a:lstStyle/>
                    <a:p>
                      <a:pPr algn="ctr"/>
                      <a:r>
                        <a:rPr lang="en-US" err="1"/>
                        <a:t>Tryptase</a:t>
                      </a:r>
                      <a:r>
                        <a:rPr lang="en-US"/>
                        <a:t> usually…</a:t>
                      </a:r>
                    </a:p>
                  </a:txBody>
                  <a:tcPr anchor="ctr"/>
                </a:tc>
                <a:extLst>
                  <a:ext uri="{0D108BD9-81ED-4DB2-BD59-A6C34878D82A}">
                    <a16:rowId xmlns:a16="http://schemas.microsoft.com/office/drawing/2014/main" val="10000"/>
                  </a:ext>
                </a:extLst>
              </a:tr>
              <a:tr h="370840">
                <a:tc>
                  <a:txBody>
                    <a:bodyPr/>
                    <a:lstStyle/>
                    <a:p>
                      <a:r>
                        <a:rPr lang="en-US"/>
                        <a:t>Allergic Diseases</a:t>
                      </a:r>
                    </a:p>
                  </a:txBody>
                  <a:tcPr/>
                </a:tc>
                <a:tc>
                  <a:txBody>
                    <a:bodyPr/>
                    <a:lstStyle/>
                    <a:p>
                      <a:r>
                        <a:rPr lang="en-US"/>
                        <a:t>Prevalent</a:t>
                      </a:r>
                    </a:p>
                  </a:txBody>
                  <a:tcPr/>
                </a:tc>
                <a:tc>
                  <a:txBody>
                    <a:bodyPr/>
                    <a:lstStyle/>
                    <a:p>
                      <a:r>
                        <a:rPr lang="en-US" dirty="0"/>
                        <a:t>Allergy </a:t>
                      </a:r>
                      <a:r>
                        <a:rPr lang="en-US" dirty="0">
                          <a:latin typeface="Times New Roman"/>
                          <a:cs typeface="Times New Roman"/>
                        </a:rPr>
                        <a:t>± Inflammation</a:t>
                      </a:r>
                      <a:endParaRPr lang="en-US" dirty="0"/>
                    </a:p>
                  </a:txBody>
                  <a:tcPr/>
                </a:tc>
                <a:tc>
                  <a:txBody>
                    <a:bodyPr/>
                    <a:lstStyle/>
                    <a:p>
                      <a:r>
                        <a:rPr lang="en-US"/>
                        <a:t>Normal</a:t>
                      </a:r>
                    </a:p>
                  </a:txBody>
                  <a:tcPr/>
                </a:tc>
                <a:extLst>
                  <a:ext uri="{0D108BD9-81ED-4DB2-BD59-A6C34878D82A}">
                    <a16:rowId xmlns:a16="http://schemas.microsoft.com/office/drawing/2014/main" val="10001"/>
                  </a:ext>
                </a:extLst>
              </a:tr>
              <a:tr h="370840">
                <a:tc>
                  <a:txBody>
                    <a:bodyPr/>
                    <a:lstStyle/>
                    <a:p>
                      <a:r>
                        <a:rPr lang="en-US" dirty="0" err="1"/>
                        <a:t>Mastocytosis</a:t>
                      </a:r>
                      <a:endParaRPr lang="en-US" dirty="0"/>
                    </a:p>
                  </a:txBody>
                  <a:tcPr/>
                </a:tc>
                <a:tc>
                  <a:txBody>
                    <a:bodyPr/>
                    <a:lstStyle/>
                    <a:p>
                      <a:r>
                        <a:rPr lang="en-US"/>
                        <a:t>Rare</a:t>
                      </a:r>
                    </a:p>
                  </a:txBody>
                  <a:tcPr/>
                </a:tc>
                <a:tc>
                  <a:txBody>
                    <a:bodyPr/>
                    <a:lstStyle/>
                    <a:p>
                      <a:r>
                        <a:rPr lang="en-US" dirty="0"/>
                        <a:t>MC Neoplasia </a:t>
                      </a:r>
                      <a:r>
                        <a:rPr lang="en-US" dirty="0">
                          <a:latin typeface="Times New Roman"/>
                          <a:cs typeface="Times New Roman"/>
                        </a:rPr>
                        <a:t>±</a:t>
                      </a:r>
                      <a:r>
                        <a:rPr lang="en-US" dirty="0"/>
                        <a:t> </a:t>
                      </a:r>
                      <a:r>
                        <a:rPr lang="en-US" dirty="0" err="1">
                          <a:latin typeface="Times New Roman"/>
                          <a:cs typeface="Times New Roman"/>
                        </a:rPr>
                        <a:t>Inflamm</a:t>
                      </a:r>
                      <a:r>
                        <a:rPr lang="en-US" dirty="0">
                          <a:latin typeface="Times New Roman"/>
                          <a:cs typeface="Times New Roman"/>
                        </a:rPr>
                        <a:t>./Allergy</a:t>
                      </a:r>
                      <a:endParaRPr lang="en-US" dirty="0"/>
                    </a:p>
                  </a:txBody>
                  <a:tcPr/>
                </a:tc>
                <a:tc>
                  <a:txBody>
                    <a:bodyPr/>
                    <a:lstStyle/>
                    <a:p>
                      <a:r>
                        <a:rPr lang="en-US"/>
                        <a:t>Elevated</a:t>
                      </a:r>
                    </a:p>
                  </a:txBody>
                  <a:tcPr/>
                </a:tc>
                <a:extLst>
                  <a:ext uri="{0D108BD9-81ED-4DB2-BD59-A6C34878D82A}">
                    <a16:rowId xmlns:a16="http://schemas.microsoft.com/office/drawing/2014/main" val="10002"/>
                  </a:ext>
                </a:extLst>
              </a:tr>
              <a:tr h="370840">
                <a:tc>
                  <a:txBody>
                    <a:bodyPr/>
                    <a:lstStyle/>
                    <a:p>
                      <a:r>
                        <a:rPr lang="en-US"/>
                        <a:t>MCAS</a:t>
                      </a:r>
                    </a:p>
                  </a:txBody>
                  <a:tcPr/>
                </a:tc>
                <a:tc>
                  <a:txBody>
                    <a:bodyPr/>
                    <a:lstStyle/>
                    <a:p>
                      <a:r>
                        <a:rPr lang="en-US"/>
                        <a:t>Prevalent</a:t>
                      </a:r>
                    </a:p>
                  </a:txBody>
                  <a:tcPr/>
                </a:tc>
                <a:tc>
                  <a:txBody>
                    <a:bodyPr/>
                    <a:lstStyle/>
                    <a:p>
                      <a:r>
                        <a:rPr lang="en-US" dirty="0" err="1"/>
                        <a:t>Inflamm</a:t>
                      </a:r>
                      <a:r>
                        <a:rPr lang="en-US" dirty="0"/>
                        <a:t>. </a:t>
                      </a:r>
                      <a:r>
                        <a:rPr lang="en-US" dirty="0">
                          <a:latin typeface="Times New Roman"/>
                          <a:cs typeface="Times New Roman"/>
                        </a:rPr>
                        <a:t>± Allergy ± </a:t>
                      </a:r>
                      <a:r>
                        <a:rPr lang="en-US" dirty="0" err="1">
                          <a:latin typeface="Times New Roman"/>
                          <a:cs typeface="Times New Roman"/>
                        </a:rPr>
                        <a:t>Dystrophism</a:t>
                      </a:r>
                      <a:endParaRPr lang="en-US" dirty="0"/>
                    </a:p>
                  </a:txBody>
                  <a:tcPr/>
                </a:tc>
                <a:tc>
                  <a:txBody>
                    <a:bodyPr/>
                    <a:lstStyle/>
                    <a:p>
                      <a:r>
                        <a:rPr lang="en-US" dirty="0"/>
                        <a:t>Normal</a:t>
                      </a:r>
                    </a:p>
                  </a:txBody>
                  <a:tcPr/>
                </a:tc>
                <a:extLst>
                  <a:ext uri="{0D108BD9-81ED-4DB2-BD59-A6C34878D82A}">
                    <a16:rowId xmlns:a16="http://schemas.microsoft.com/office/drawing/2014/main" val="10003"/>
                  </a:ext>
                </a:extLst>
              </a:tr>
            </a:tbl>
          </a:graphicData>
        </a:graphic>
      </p:graphicFrame>
      <p:pic>
        <p:nvPicPr>
          <p:cNvPr id="5" name="Picture 4" descr="http://www.whattofix.com/images/BlindMenElephan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9569" y="0"/>
            <a:ext cx="2054431" cy="146972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vortex.accuweather.com/adc2004/pub/includes/columns/newsstory/2012/400x266_04041956_icebergsbelowsurfac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4594" y="4679124"/>
            <a:ext cx="2929406" cy="194805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B8A2720-2EE9-41F4-AE37-B65F92D2E446}"/>
              </a:ext>
            </a:extLst>
          </p:cNvPr>
          <p:cNvSpPr txBox="1"/>
          <p:nvPr/>
        </p:nvSpPr>
        <p:spPr bwMode="auto">
          <a:xfrm>
            <a:off x="4436" y="6230861"/>
            <a:ext cx="5397624" cy="461665"/>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p>
            <a:pPr algn="ctr" eaLnBrk="1" hangingPunct="1"/>
            <a:r>
              <a:rPr lang="en-US" sz="2400" b="1" i="1" dirty="0">
                <a:solidFill>
                  <a:srgbClr val="FF0000"/>
                </a:solidFill>
                <a:latin typeface="+mn-lt"/>
              </a:rPr>
              <a:t>Questions?</a:t>
            </a:r>
          </a:p>
        </p:txBody>
      </p:sp>
      <p:sp>
        <p:nvSpPr>
          <p:cNvPr id="7" name="TextBox 6">
            <a:extLst>
              <a:ext uri="{FF2B5EF4-FFF2-40B4-BE49-F238E27FC236}">
                <a16:creationId xmlns:a16="http://schemas.microsoft.com/office/drawing/2014/main" id="{DE68680F-2DDE-4EBE-A10F-CA753D7664B0}"/>
              </a:ext>
            </a:extLst>
          </p:cNvPr>
          <p:cNvSpPr txBox="1"/>
          <p:nvPr/>
        </p:nvSpPr>
        <p:spPr bwMode="auto">
          <a:xfrm>
            <a:off x="4418759" y="6121153"/>
            <a:ext cx="1467134" cy="646331"/>
          </a:xfrm>
          <a:prstGeom prst="rect">
            <a:avLst/>
          </a:prstGeom>
          <a:noFill/>
          <a:ln w="25400">
            <a:solidFill>
              <a:srgbClr val="FF0000"/>
            </a:solidFill>
            <a:miter lim="800000"/>
            <a:headEnd/>
            <a:tailEnd/>
          </a:ln>
        </p:spPr>
        <p:txBody>
          <a:bodyPr vert="horz" wrap="square" lIns="91440" tIns="45720" rIns="91440" bIns="45720" numCol="1" rtlCol="0" anchor="t" anchorCtr="0" compatLnSpc="1">
            <a:prstTxWarp prst="textNoShape">
              <a:avLst/>
            </a:prstTxWarp>
            <a:spAutoFit/>
          </a:bodyPr>
          <a:lstStyle/>
          <a:p>
            <a:pPr algn="ctr" eaLnBrk="1" hangingPunct="1"/>
            <a:r>
              <a:rPr lang="en-US" sz="1200" dirty="0">
                <a:latin typeface="+mn-lt"/>
              </a:rPr>
              <a:t>Questions later?</a:t>
            </a:r>
          </a:p>
          <a:p>
            <a:pPr algn="ctr" eaLnBrk="1" hangingPunct="1"/>
            <a:r>
              <a:rPr lang="en-US" sz="1200" dirty="0" err="1">
                <a:latin typeface="+mn-lt"/>
              </a:rPr>
              <a:t>drafrin</a:t>
            </a:r>
            <a:r>
              <a:rPr lang="en-US" sz="1200" dirty="0">
                <a:latin typeface="+mn-lt"/>
              </a:rPr>
              <a:t>@</a:t>
            </a:r>
          </a:p>
          <a:p>
            <a:pPr algn="ctr" eaLnBrk="1" hangingPunct="1"/>
            <a:r>
              <a:rPr lang="en-US" sz="1200" dirty="0">
                <a:latin typeface="+mn-lt"/>
              </a:rPr>
              <a:t>armonkmed.com</a:t>
            </a:r>
          </a:p>
        </p:txBody>
      </p:sp>
    </p:spTree>
    <p:extLst>
      <p:ext uri="{BB962C8B-B14F-4D97-AF65-F5344CB8AC3E}">
        <p14:creationId xmlns:p14="http://schemas.microsoft.com/office/powerpoint/2010/main" val="13510988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HOWBARVISIBLE" val="True"/>
  <p:tag name="CSVFORMAT" val="0"/>
  <p:tag name="COUNTDOWNSTYLE" val="-1"/>
  <p:tag name="COUNTDOWNSECONDS" val="10"/>
  <p:tag name="BACKUPSESSIONS" val="True"/>
  <p:tag name="REVIEWONLY" val="False"/>
  <p:tag name="RACEENDPOINTS" val="100"/>
  <p:tag name="PARTICIPANTSINLEADERBOARD" val="5"/>
  <p:tag name="BUBBLESIZEVISIBLE" val="True"/>
  <p:tag name="CUSTOMGRIDBACKCOLOR" val="-722948"/>
  <p:tag name="CUSTOMCELLBACKCOLOR3" val="-268652"/>
  <p:tag name="DISPLAYDEVICENUMBER" val="True"/>
  <p:tag name="AUTOSIZEGRID" val="True"/>
  <p:tag name="POLLINGCYCLE" val="2"/>
  <p:tag name="INCLUDENONRESPONDERS" val="False"/>
  <p:tag name="CORRECTPOINTVALUE" val="1"/>
  <p:tag name="ZEROBASED" val="False"/>
  <p:tag name="FIBDISPLAYRESULTS" val="True"/>
  <p:tag name="PRRESPONSE1" val="10"/>
  <p:tag name="PRRESPONSE5" val="6"/>
  <p:tag name="PRRESPONSE9" val="2"/>
  <p:tag name="TASKPANEKEY" val="51cfa7b7-05c9-4ead-b4e4-d680c3f2219e"/>
  <p:tag name="USESECONDARYMONITOR" val="True"/>
  <p:tag name="ANSWERNOWTEXT" val="Answer Now"/>
  <p:tag name="INPUTSOURCE" val="1"/>
  <p:tag name="CHARTVALUEFORMAT" val="0%"/>
  <p:tag name="STDCHART" val="1"/>
  <p:tag name="TEAMSINLEADERBOARD" val="5"/>
  <p:tag name="BUBBLEGROUPING" val="3"/>
  <p:tag name="CUSTOMCELLBACKCOLOR2" val="-13395457"/>
  <p:tag name="DISPLAYDEVICEID" val="True"/>
  <p:tag name="GRIDPOSITION" val="1"/>
  <p:tag name="RESETCHARTS" val="True"/>
  <p:tag name="INCORRECTPOINTVALUE" val="0"/>
  <p:tag name="CHARTSCALE" val="True"/>
  <p:tag name="FIBDISPLAYKEYWORDS" val="True"/>
  <p:tag name="PRRESPONSE6" val="5"/>
  <p:tag name="SHOWFLASHWARNING" val="True"/>
  <p:tag name="EXPANDSHOWBAR" val="True"/>
  <p:tag name="RESPCOUNTERSTYLE" val="-1"/>
  <p:tag name="ALLOWDUPLICATES" val="False"/>
  <p:tag name="AUTOUPDATEALIASES" val="True"/>
  <p:tag name="MAXRESPONDERS" val="5"/>
  <p:tag name="CUSTOMCELLFORECOLOR" val="-16777216"/>
  <p:tag name="DISPLAYNAME" val="True"/>
  <p:tag name="GRIDFONTSIZE" val="12"/>
  <p:tag name="INCLUDEPPT" val="True"/>
  <p:tag name="AUTOADJUSTPARTRANGE" val="True"/>
  <p:tag name="PRRESPONSE2" val="9"/>
  <p:tag name="PRRESPONSE8" val="3"/>
  <p:tag name="POWERPOINTVERSION" val="14.0"/>
  <p:tag name="RESPCOUNTERFORMAT" val="0"/>
  <p:tag name="AUTOADVANCE" val="False"/>
  <p:tag name="SKIPREMAININGRACESLIDES" val="True"/>
  <p:tag name="CUSTOMCELLBACKCOLOR1" val="-657956"/>
  <p:tag name="GRIDROTATIONINTERVAL" val="2"/>
  <p:tag name="MULTIRESPDIVISOR" val="1"/>
  <p:tag name="ADVANCEDSETTINGSVIEW" val="True"/>
  <p:tag name="PRRESPONSE4" val="7"/>
  <p:tag name="TPVERSION" val="2008"/>
  <p:tag name="RESPTABLESTYLE" val="-1"/>
  <p:tag name="RACERSMAXDISPLAYED" val="5"/>
  <p:tag name="DEFAULTNUMTEAMS" val="5"/>
  <p:tag name="GRIDSIZE" val="{Width=800, Height=600}"/>
  <p:tag name="REALTIMEBACKUP" val="False"/>
  <p:tag name="PRRESPONSE3" val="8"/>
  <p:tag name="SAVECSVWITHSESSION" val="True"/>
  <p:tag name="BACKUPMAINTENANCE" val="7"/>
  <p:tag name="BUBBLEVALUEFORMAT" val="0.0"/>
  <p:tag name="CHARTCOLORS" val="0"/>
  <p:tag name="FIBNUMRESULTS" val="5"/>
  <p:tag name="ALWAYSOPENPOLL" val="False"/>
  <p:tag name="ROTATIONINTERVAL" val="2"/>
  <p:tag name="USESCHEMECOLORS" val="True"/>
  <p:tag name="REALTIMEBACKUPPATH" val="(None)"/>
  <p:tag name="BULLETTYPE" val="3"/>
  <p:tag name="BUBBLENAMEVISIBLE" val="True"/>
  <p:tag name="ALLOWUSERFEEDBACK" val="True"/>
  <p:tag name="ANSWERNOWSTYLE" val="-1"/>
  <p:tag name="GRIDOPACITY" val="90"/>
  <p:tag name="PRRESPONSE10" val="1"/>
  <p:tag name="CHARTLABELS" val="1"/>
  <p:tag name="RACEANIMATIONSPEED" val="3"/>
  <p:tag name="NUMRESPONSES" val="1"/>
  <p:tag name="CUSTOMCELLBACKCOLOR4" val="-8355712"/>
  <p:tag name="PRRESPONSE7" val="4"/>
  <p:tag name="FIBINCLUDEOTHER" val="True"/>
  <p:tag name="DELIMITERS" val="3.1"/>
  <p:tag name="TPFULLVERSION" val="4.3.2.1178"/>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txDef>
      <a:spPr bwMode="auto">
        <a:noFill/>
        <a:ln w="9525">
          <a:noFill/>
          <a:miter lim="800000"/>
          <a:headEnd/>
          <a:tailEnd/>
        </a:ln>
      </a:spPr>
      <a:bodyPr vert="horz" wrap="square" lIns="91440" tIns="45720" rIns="91440" bIns="45720" numCol="1" anchor="t" anchorCtr="0" compatLnSpc="1">
        <a:prstTxWarp prst="textNoShape">
          <a:avLst/>
        </a:prstTxWarp>
      </a:bodyPr>
      <a:lstStyle>
        <a:defPPr eaLnBrk="1" hangingPunct="1">
          <a:defRPr dirty="0" err="1"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15</TotalTime>
  <Words>8245</Words>
  <Application>Microsoft Office PowerPoint</Application>
  <PresentationFormat>On-screen Show (4:3)</PresentationFormat>
  <Paragraphs>889</Paragraphs>
  <Slides>72</Slides>
  <Notes>1</Notes>
  <HiddenSlides>2</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72</vt:i4>
      </vt:variant>
    </vt:vector>
  </HeadingPairs>
  <TitlesOfParts>
    <vt:vector size="79" baseType="lpstr">
      <vt:lpstr>Wingdings 2</vt:lpstr>
      <vt:lpstr>Constantia</vt:lpstr>
      <vt:lpstr>Times New Roman</vt:lpstr>
      <vt:lpstr>Arial</vt:lpstr>
      <vt:lpstr>Calibri</vt:lpstr>
      <vt:lpstr>Book Antiqua</vt:lpstr>
      <vt:lpstr>Flow</vt:lpstr>
      <vt:lpstr>Mast Cell Activation Disease: Current Concepts</vt:lpstr>
      <vt:lpstr>Learning Objectives &amp; Disclaimers</vt:lpstr>
      <vt:lpstr>Outline</vt:lpstr>
      <vt:lpstr>Two cases…</vt:lpstr>
      <vt:lpstr>“Polycythemia vera”</vt:lpstr>
      <vt:lpstr>“Polycythemia vera”</vt:lpstr>
      <vt:lpstr>PowerPoint Presentation</vt:lpstr>
      <vt:lpstr>“Polycythemia vera”</vt:lpstr>
      <vt:lpstr>“Pure Red Cell Aplasia”</vt:lpstr>
      <vt:lpstr>“Burning Mouth Syndrome”</vt:lpstr>
      <vt:lpstr>“Burning Mouth Syndrome”</vt:lpstr>
      <vt:lpstr>Highly divergent presentations, but…</vt:lpstr>
      <vt:lpstr>Allergic Diseases</vt:lpstr>
      <vt:lpstr>Mastocytosis: A Long History</vt:lpstr>
      <vt:lpstr>PowerPoint Presentation</vt:lpstr>
      <vt:lpstr>MCAD: A Brief History</vt:lpstr>
      <vt:lpstr>PowerPoint Presentation</vt:lpstr>
      <vt:lpstr>PowerPoint Presentation</vt:lpstr>
      <vt:lpstr>Normal mast cell biology</vt:lpstr>
      <vt:lpstr>Normal mast cell biology</vt:lpstr>
      <vt:lpstr>Normal mast cell biology</vt:lpstr>
      <vt:lpstr>PowerPoint Presentation</vt:lpstr>
      <vt:lpstr>Normal mast cell biology</vt:lpstr>
      <vt:lpstr>Normal mast cell biology</vt:lpstr>
      <vt:lpstr>Criteria for Systemic Mastocytosis</vt:lpstr>
      <vt:lpstr>The Problem</vt:lpstr>
      <vt:lpstr>What to do when it behaves like mast cell disease but isn’t allergic disease or mastocytosis: Consider mast cell activation syndrome</vt:lpstr>
      <vt:lpstr>Proposed Criteria for MCAS</vt:lpstr>
      <vt:lpstr>Diagnosing MCAS: Criteria</vt:lpstr>
      <vt:lpstr>MCAS: Emerging Understanding</vt:lpstr>
      <vt:lpstr>MCAS: Emerging Biology</vt:lpstr>
      <vt:lpstr>MCAS: Emerging Biology</vt:lpstr>
      <vt:lpstr>MCAS: Do the Biology Math</vt:lpstr>
      <vt:lpstr>MCAS: Presentation</vt:lpstr>
      <vt:lpstr>MCAS: Presentation</vt:lpstr>
      <vt:lpstr>MCAS: Presentation</vt:lpstr>
      <vt:lpstr>MCAS: Presentation</vt:lpstr>
      <vt:lpstr>MCAS: Presentation</vt:lpstr>
      <vt:lpstr>MCAS: Presentation</vt:lpstr>
      <vt:lpstr>MCAS: Presentation</vt:lpstr>
      <vt:lpstr>MCAS: Presentation</vt:lpstr>
      <vt:lpstr>MCAS: Diagnosis</vt:lpstr>
      <vt:lpstr>MCAS Diagnostic Work-Up: 2019</vt:lpstr>
      <vt:lpstr>MCAS: Diagnostic Lab Issues</vt:lpstr>
      <vt:lpstr>MCAS: Diagnostic Lab Issues</vt:lpstr>
      <vt:lpstr>MCAS: Diagnostic Lab Issues</vt:lpstr>
      <vt:lpstr>MCAS: Diagnostic Lab Issues</vt:lpstr>
      <vt:lpstr>MCAS: Diagnostic Lab Issues</vt:lpstr>
      <vt:lpstr>MCAS: Diagnostic Lab Issues</vt:lpstr>
      <vt:lpstr>MCAS: Prognosis</vt:lpstr>
      <vt:lpstr>MCAS: Treatment</vt:lpstr>
      <vt:lpstr>MCAS: Treatment</vt:lpstr>
      <vt:lpstr>MCAS: Treatment</vt:lpstr>
      <vt:lpstr>MCAS: Treatment</vt:lpstr>
      <vt:lpstr>MCAS: Treatment</vt:lpstr>
      <vt:lpstr>MCAS: Treatment</vt:lpstr>
      <vt:lpstr>MCAS: Treatment</vt:lpstr>
      <vt:lpstr>MCAS: Treatment</vt:lpstr>
      <vt:lpstr>MCAS: Treatment</vt:lpstr>
      <vt:lpstr>MCAS: Key Nursing Care Issues</vt:lpstr>
      <vt:lpstr>MCAS: Key Nursing Care Issues</vt:lpstr>
      <vt:lpstr>MCAS: Key Nursing Care Issues</vt:lpstr>
      <vt:lpstr>MCAS: Key Nursing Care Issues</vt:lpstr>
      <vt:lpstr>Characterization of MCAS</vt:lpstr>
      <vt:lpstr>Characterization of MCAS</vt:lpstr>
      <vt:lpstr>Characterization of MCAS</vt:lpstr>
      <vt:lpstr>Characterization of MCAS</vt:lpstr>
      <vt:lpstr>Characterization of MCAS</vt:lpstr>
      <vt:lpstr>Characterization of MCAS</vt:lpstr>
      <vt:lpstr>MCAD: Other Research Ideas</vt:lpstr>
      <vt:lpstr>MCAD: What’s next?</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 Cell Activation Disease: Current Concepts</dc:title>
  <dc:creator>Larry</dc:creator>
  <cp:lastModifiedBy>Diane M Kane</cp:lastModifiedBy>
  <cp:revision>586</cp:revision>
  <dcterms:created xsi:type="dcterms:W3CDTF">2010-07-05T02:48:07Z</dcterms:created>
  <dcterms:modified xsi:type="dcterms:W3CDTF">2019-10-22T21:47:07Z</dcterms:modified>
</cp:coreProperties>
</file>